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0" r:id="rId2"/>
    <p:sldMasterId id="2147483837" r:id="rId3"/>
  </p:sldMasterIdLst>
  <p:notesMasterIdLst>
    <p:notesMasterId r:id="rId64"/>
  </p:notesMasterIdLst>
  <p:handoutMasterIdLst>
    <p:handoutMasterId r:id="rId65"/>
  </p:handoutMasterIdLst>
  <p:sldIdLst>
    <p:sldId id="256" r:id="rId4"/>
    <p:sldId id="258" r:id="rId5"/>
    <p:sldId id="259" r:id="rId6"/>
    <p:sldId id="260" r:id="rId7"/>
    <p:sldId id="261" r:id="rId8"/>
    <p:sldId id="262" r:id="rId9"/>
    <p:sldId id="264" r:id="rId10"/>
    <p:sldId id="263" r:id="rId11"/>
    <p:sldId id="265" r:id="rId12"/>
    <p:sldId id="266" r:id="rId13"/>
    <p:sldId id="268" r:id="rId14"/>
    <p:sldId id="269" r:id="rId15"/>
    <p:sldId id="270" r:id="rId16"/>
    <p:sldId id="272" r:id="rId17"/>
    <p:sldId id="317"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6" r:id="rId31"/>
    <p:sldId id="284" r:id="rId32"/>
    <p:sldId id="285" r:id="rId33"/>
    <p:sldId id="288" r:id="rId34"/>
    <p:sldId id="289" r:id="rId35"/>
    <p:sldId id="287" r:id="rId36"/>
    <p:sldId id="290" r:id="rId37"/>
    <p:sldId id="291" r:id="rId38"/>
    <p:sldId id="292" r:id="rId39"/>
    <p:sldId id="294" r:id="rId40"/>
    <p:sldId id="293" r:id="rId41"/>
    <p:sldId id="295" r:id="rId42"/>
    <p:sldId id="296" r:id="rId43"/>
    <p:sldId id="297" r:id="rId44"/>
    <p:sldId id="298" r:id="rId45"/>
    <p:sldId id="299" r:id="rId46"/>
    <p:sldId id="300" r:id="rId47"/>
    <p:sldId id="301" r:id="rId48"/>
    <p:sldId id="302" r:id="rId49"/>
    <p:sldId id="303" r:id="rId50"/>
    <p:sldId id="304" r:id="rId51"/>
    <p:sldId id="306" r:id="rId52"/>
    <p:sldId id="307" r:id="rId53"/>
    <p:sldId id="308" r:id="rId54"/>
    <p:sldId id="309" r:id="rId55"/>
    <p:sldId id="310" r:id="rId56"/>
    <p:sldId id="311" r:id="rId57"/>
    <p:sldId id="312" r:id="rId58"/>
    <p:sldId id="313" r:id="rId59"/>
    <p:sldId id="314" r:id="rId60"/>
    <p:sldId id="315" r:id="rId61"/>
    <p:sldId id="318" r:id="rId62"/>
    <p:sldId id="316" r:id="rId6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0038" autoAdjust="0"/>
  </p:normalViewPr>
  <p:slideViewPr>
    <p:cSldViewPr>
      <p:cViewPr varScale="1">
        <p:scale>
          <a:sx n="36" d="100"/>
          <a:sy n="36" d="100"/>
        </p:scale>
        <p:origin x="-912"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AA9A96-2EAB-443D-A47F-0DB843F27DA5}" type="datetimeFigureOut">
              <a:rPr lang="en-US" smtClean="0"/>
              <a:t>3/16/2016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irmgn.ir</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8F8E59-1FEB-47AE-83BB-1461AB2C0177}" type="slidenum">
              <a:rPr lang="en-US" smtClean="0"/>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F76D6CC-750E-4A99-BD98-8A6D042E4F22}" type="datetimeFigureOut">
              <a:rPr lang="en-US"/>
              <a:pPr>
                <a:defRPr/>
              </a:pPr>
              <a:t>3/16/2016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r>
              <a:rPr lang="en-US" smtClean="0"/>
              <a:t>© irmgn.ir</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1724CD2-CB56-4D4E-B8C9-92B012BD2E3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24CD2-CB56-4D4E-B8C9-92B012BD2E3C}"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smtClean="0"/>
              <a:t>© irmgn.ir</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3D6187-95C0-489B-BA11-AF7F12C7DEE3}" type="slidenum">
              <a:rPr lang="en-US" smtClean="0">
                <a:latin typeface="Arial" pitchFamily="34" charset="0"/>
              </a:rPr>
              <a:pPr/>
              <a:t>10</a:t>
            </a:fld>
            <a:endParaRPr lang="en-US"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 irmgn.ir</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EAB09B-E9F8-408D-B8D3-2136A1C0B810}" type="slidenum">
              <a:rPr lang="en-US" smtClean="0">
                <a:latin typeface="Arial" pitchFamily="34" charset="0"/>
              </a:rPr>
              <a:pPr/>
              <a:t>11</a:t>
            </a:fld>
            <a:endParaRPr lang="en-US"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 irmgn.ir</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F44AB2-CCFF-417B-8026-9E5AB3BEC72B}" type="slidenum">
              <a:rPr lang="en-US" smtClean="0">
                <a:latin typeface="Arial" pitchFamily="34" charset="0"/>
              </a:rPr>
              <a:pPr/>
              <a:t>12</a:t>
            </a:fld>
            <a:endParaRPr lang="en-US"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 irmgn.ir</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65BAD2-D32F-441C-B296-0D0EA8617423}" type="slidenum">
              <a:rPr lang="en-US" smtClean="0">
                <a:latin typeface="Arial" pitchFamily="34" charset="0"/>
              </a:rPr>
              <a:pPr/>
              <a:t>13</a:t>
            </a:fld>
            <a:endParaRPr lang="en-US"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 irmgn.ir</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0C3077-2762-41E4-AA29-35BFD8B23ED0}" type="slidenum">
              <a:rPr lang="en-US" smtClean="0">
                <a:latin typeface="Arial" pitchFamily="34" charset="0"/>
              </a:rPr>
              <a:pPr/>
              <a:t>14</a:t>
            </a:fld>
            <a:endParaRPr lang="en-US"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 irmgn.ir</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86C0D-585A-4433-A695-7966D7155529}" type="slidenum">
              <a:rPr lang="en-US" smtClean="0">
                <a:latin typeface="Arial" pitchFamily="34" charset="0"/>
              </a:rPr>
              <a:pPr/>
              <a:t>16</a:t>
            </a:fld>
            <a:endParaRPr lang="en-US"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 irmgn.ir</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33591-78CD-4F76-A60C-B59E883D79C9}" type="slidenum">
              <a:rPr lang="en-US" smtClean="0">
                <a:latin typeface="Arial" pitchFamily="34" charset="0"/>
              </a:rPr>
              <a:pPr/>
              <a:t>17</a:t>
            </a:fld>
            <a:endParaRPr lang="en-US" smtClean="0">
              <a:latin typeface="Arial" pitchFamily="34" charset="0"/>
            </a:endParaRPr>
          </a:p>
        </p:txBody>
      </p:sp>
      <p:sp>
        <p:nvSpPr>
          <p:cNvPr id="5" name="Footer Placeholder 4"/>
          <p:cNvSpPr>
            <a:spLocks noGrp="1"/>
          </p:cNvSpPr>
          <p:nvPr>
            <p:ph type="ftr" sz="quarter" idx="10"/>
          </p:nvPr>
        </p:nvSpPr>
        <p:spPr/>
        <p:txBody>
          <a:bodyPr/>
          <a:lstStyle/>
          <a:p>
            <a:pPr>
              <a:defRPr/>
            </a:pPr>
            <a:r>
              <a:rPr lang="en-US" smtClean="0"/>
              <a:t>© irmgn.ir</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F2CB35D7-2076-44CA-B10F-635F3918F8ED}" type="datetime1">
              <a:rPr lang="fr-FR" smtClean="0"/>
              <a:t>16/03/2016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5CCC7DF-9D3E-4D32-8B6F-74611123355B}"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9F53DD7-6ECC-4209-83D2-F200F82742D5}" type="datetime1">
              <a:rPr lang="fr-FR" smtClean="0"/>
              <a:t>16/03/2016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A97809F-C95A-422B-9AA0-5B600D352974}"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BCE008E2-6DCE-4A4D-B817-97C81004EED1}" type="datetime1">
              <a:rPr lang="fr-FR" smtClean="0"/>
              <a:t>16/03/2016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ABCB992-B79C-4917-82B4-BD4693AA60A1}"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649C682-2B83-4C8C-9B00-ACF9169BD9C1}" type="datetime1">
              <a:rPr lang="fr-FR" smtClean="0"/>
              <a:t>16/03/2016</a:t>
            </a:fld>
            <a:endParaRPr lang="fr-CA"/>
          </a:p>
        </p:txBody>
      </p:sp>
      <p:sp>
        <p:nvSpPr>
          <p:cNvPr id="5" name="Footer Placeholder 18"/>
          <p:cNvSpPr>
            <a:spLocks noGrp="1"/>
          </p:cNvSpPr>
          <p:nvPr>
            <p:ph type="ftr" sz="quarter" idx="11"/>
          </p:nvPr>
        </p:nvSpPr>
        <p:spPr/>
        <p:txBody>
          <a:bodyPr/>
          <a:lstStyle>
            <a:lvl1pPr>
              <a:defRPr/>
            </a:lvl1pPr>
          </a:lstStyle>
          <a:p>
            <a:pPr>
              <a:defRPr/>
            </a:pPr>
            <a:r>
              <a:rPr lang="fr-CA" smtClean="0"/>
              <a:t>© irmgn.ir</a:t>
            </a:r>
            <a:endParaRPr lang="fr-CA"/>
          </a:p>
        </p:txBody>
      </p:sp>
      <p:sp>
        <p:nvSpPr>
          <p:cNvPr id="6" name="Slide Number Placeholder 26"/>
          <p:cNvSpPr>
            <a:spLocks noGrp="1"/>
          </p:cNvSpPr>
          <p:nvPr>
            <p:ph type="sldNum" sz="quarter" idx="12"/>
          </p:nvPr>
        </p:nvSpPr>
        <p:spPr/>
        <p:txBody>
          <a:bodyPr/>
          <a:lstStyle>
            <a:lvl1pPr>
              <a:defRPr/>
            </a:lvl1pPr>
          </a:lstStyle>
          <a:p>
            <a:pPr>
              <a:defRPr/>
            </a:pPr>
            <a:fld id="{35E09296-2862-4A25-AD9B-D96C5A87304F}" type="slidenum">
              <a:rPr lang="fr-CA"/>
              <a:pPr>
                <a:defRPr/>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4D9F434-633F-4AB1-9FD6-3390D79773A4}" type="datetime1">
              <a:rPr lang="fr-FR" smtClean="0"/>
              <a:t>16/03/2016</a:t>
            </a:fld>
            <a:endParaRPr lang="fr-CA"/>
          </a:p>
        </p:txBody>
      </p:sp>
      <p:sp>
        <p:nvSpPr>
          <p:cNvPr id="5"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6" name="Slide Number Placeholder 17"/>
          <p:cNvSpPr>
            <a:spLocks noGrp="1"/>
          </p:cNvSpPr>
          <p:nvPr>
            <p:ph type="sldNum" sz="quarter" idx="12"/>
          </p:nvPr>
        </p:nvSpPr>
        <p:spPr/>
        <p:txBody>
          <a:bodyPr/>
          <a:lstStyle>
            <a:lvl1pPr>
              <a:defRPr/>
            </a:lvl1pPr>
          </a:lstStyle>
          <a:p>
            <a:pPr>
              <a:defRPr/>
            </a:pPr>
            <a:fld id="{7B21C637-0096-4AE7-833D-82C1615CC3C7}" type="slidenum">
              <a:rPr lang="fr-CA"/>
              <a:pPr>
                <a:defRPr/>
              </a:pPr>
              <a:t>‹#›</a:t>
            </a:fld>
            <a:endParaRPr lang="fr-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B0F1F5-3D8E-41E8-8976-F3BB0F26B402}" type="datetime1">
              <a:rPr lang="fr-FR" smtClean="0"/>
              <a:t>16/03/2016</a:t>
            </a:fld>
            <a:endParaRPr lang="fr-CA"/>
          </a:p>
        </p:txBody>
      </p:sp>
      <p:sp>
        <p:nvSpPr>
          <p:cNvPr id="5" name="Footer Placeholder 4"/>
          <p:cNvSpPr>
            <a:spLocks noGrp="1"/>
          </p:cNvSpPr>
          <p:nvPr>
            <p:ph type="ftr" sz="quarter" idx="11"/>
          </p:nvPr>
        </p:nvSpPr>
        <p:spPr/>
        <p:txBody>
          <a:bodyPr/>
          <a:lstStyle>
            <a:lvl1pPr>
              <a:defRPr/>
            </a:lvl1pPr>
          </a:lstStyle>
          <a:p>
            <a:pPr>
              <a:defRPr/>
            </a:pPr>
            <a:r>
              <a:rPr lang="fr-CA" smtClean="0"/>
              <a:t>© irmgn.ir</a:t>
            </a:r>
            <a:endParaRPr lang="fr-CA"/>
          </a:p>
        </p:txBody>
      </p:sp>
      <p:sp>
        <p:nvSpPr>
          <p:cNvPr id="6" name="Slide Number Placeholder 5"/>
          <p:cNvSpPr>
            <a:spLocks noGrp="1"/>
          </p:cNvSpPr>
          <p:nvPr>
            <p:ph type="sldNum" sz="quarter" idx="12"/>
          </p:nvPr>
        </p:nvSpPr>
        <p:spPr/>
        <p:txBody>
          <a:bodyPr/>
          <a:lstStyle>
            <a:lvl1pPr>
              <a:defRPr/>
            </a:lvl1pPr>
          </a:lstStyle>
          <a:p>
            <a:pPr>
              <a:defRPr/>
            </a:pPr>
            <a:fld id="{A865AF22-20E5-4B6B-98F4-A7AEB4DE48D0}" type="slidenum">
              <a:rPr lang="fr-CA"/>
              <a:pPr>
                <a:defRPr/>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B8A36FB-743B-4E07-9174-A704D8F8C2C9}" type="datetime1">
              <a:rPr lang="fr-FR" smtClean="0"/>
              <a:t>16/03/2016</a:t>
            </a:fld>
            <a:endParaRPr lang="fr-CA"/>
          </a:p>
        </p:txBody>
      </p:sp>
      <p:sp>
        <p:nvSpPr>
          <p:cNvPr id="6"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7" name="Slide Number Placeholder 17"/>
          <p:cNvSpPr>
            <a:spLocks noGrp="1"/>
          </p:cNvSpPr>
          <p:nvPr>
            <p:ph type="sldNum" sz="quarter" idx="12"/>
          </p:nvPr>
        </p:nvSpPr>
        <p:spPr/>
        <p:txBody>
          <a:bodyPr/>
          <a:lstStyle>
            <a:lvl1pPr>
              <a:defRPr/>
            </a:lvl1pPr>
          </a:lstStyle>
          <a:p>
            <a:pPr>
              <a:defRPr/>
            </a:pPr>
            <a:fld id="{8A934128-14E2-46C5-8F0D-16E853DD5321}" type="slidenum">
              <a:rPr lang="fr-CA"/>
              <a:pPr>
                <a:defRPr/>
              </a:pPr>
              <a:t>‹#›</a:t>
            </a:fld>
            <a:endParaRPr lang="fr-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2764DBE-6455-463C-860F-7B9224BC719C}" type="datetime1">
              <a:rPr lang="fr-FR" smtClean="0"/>
              <a:t>16/03/2016</a:t>
            </a:fld>
            <a:endParaRPr lang="fr-CA"/>
          </a:p>
        </p:txBody>
      </p:sp>
      <p:sp>
        <p:nvSpPr>
          <p:cNvPr id="8"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9" name="Slide Number Placeholder 17"/>
          <p:cNvSpPr>
            <a:spLocks noGrp="1"/>
          </p:cNvSpPr>
          <p:nvPr>
            <p:ph type="sldNum" sz="quarter" idx="12"/>
          </p:nvPr>
        </p:nvSpPr>
        <p:spPr/>
        <p:txBody>
          <a:bodyPr/>
          <a:lstStyle>
            <a:lvl1pPr>
              <a:defRPr/>
            </a:lvl1pPr>
          </a:lstStyle>
          <a:p>
            <a:pPr>
              <a:defRPr/>
            </a:pPr>
            <a:fld id="{7AC71869-C491-4CB4-8506-594AAB424198}" type="slidenum">
              <a:rPr lang="fr-CA"/>
              <a:pPr>
                <a:defRPr/>
              </a:pPr>
              <a:t>‹#›</a:t>
            </a:fld>
            <a:endParaRPr lang="fr-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36230AF-6829-49BA-A45A-DE365DD5ED26}" type="datetime1">
              <a:rPr lang="fr-FR" smtClean="0"/>
              <a:t>16/03/2016</a:t>
            </a:fld>
            <a:endParaRPr lang="fr-CA"/>
          </a:p>
        </p:txBody>
      </p:sp>
      <p:sp>
        <p:nvSpPr>
          <p:cNvPr id="4"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5" name="Slide Number Placeholder 17"/>
          <p:cNvSpPr>
            <a:spLocks noGrp="1"/>
          </p:cNvSpPr>
          <p:nvPr>
            <p:ph type="sldNum" sz="quarter" idx="12"/>
          </p:nvPr>
        </p:nvSpPr>
        <p:spPr/>
        <p:txBody>
          <a:bodyPr/>
          <a:lstStyle>
            <a:lvl1pPr>
              <a:defRPr/>
            </a:lvl1pPr>
          </a:lstStyle>
          <a:p>
            <a:pPr>
              <a:defRPr/>
            </a:pPr>
            <a:fld id="{B25FC916-D988-4AE5-BF77-24E99AD59AC2}" type="slidenum">
              <a:rPr lang="fr-CA"/>
              <a:pPr>
                <a:defRPr/>
              </a:pPr>
              <a:t>‹#›</a:t>
            </a:fld>
            <a:endParaRPr lang="fr-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DE5F237-2D57-48E0-A774-D229EF8037ED}" type="datetime1">
              <a:rPr lang="fr-FR" smtClean="0"/>
              <a:t>16/03/2016</a:t>
            </a:fld>
            <a:endParaRPr lang="fr-CA"/>
          </a:p>
        </p:txBody>
      </p:sp>
      <p:sp>
        <p:nvSpPr>
          <p:cNvPr id="3"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4" name="Slide Number Placeholder 17"/>
          <p:cNvSpPr>
            <a:spLocks noGrp="1"/>
          </p:cNvSpPr>
          <p:nvPr>
            <p:ph type="sldNum" sz="quarter" idx="12"/>
          </p:nvPr>
        </p:nvSpPr>
        <p:spPr/>
        <p:txBody>
          <a:bodyPr/>
          <a:lstStyle>
            <a:lvl1pPr>
              <a:defRPr/>
            </a:lvl1pPr>
          </a:lstStyle>
          <a:p>
            <a:pPr>
              <a:defRPr/>
            </a:pPr>
            <a:fld id="{BE390D2B-ACD1-40D1-9FD2-6DB0ECBD32BF}" type="slidenum">
              <a:rPr lang="fr-CA"/>
              <a:pPr>
                <a:defRPr/>
              </a:pPr>
              <a:t>‹#›</a:t>
            </a:fld>
            <a:endParaRPr lang="fr-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61CBB58-8DF3-478A-9094-5F8D1BFDE1B0}" type="datetime1">
              <a:rPr lang="fr-FR" smtClean="0"/>
              <a:t>16/03/2016</a:t>
            </a:fld>
            <a:endParaRPr lang="fr-CA"/>
          </a:p>
        </p:txBody>
      </p:sp>
      <p:sp>
        <p:nvSpPr>
          <p:cNvPr id="6"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7" name="Slide Number Placeholder 17"/>
          <p:cNvSpPr>
            <a:spLocks noGrp="1"/>
          </p:cNvSpPr>
          <p:nvPr>
            <p:ph type="sldNum" sz="quarter" idx="12"/>
          </p:nvPr>
        </p:nvSpPr>
        <p:spPr/>
        <p:txBody>
          <a:bodyPr/>
          <a:lstStyle>
            <a:lvl1pPr>
              <a:defRPr/>
            </a:lvl1pPr>
          </a:lstStyle>
          <a:p>
            <a:pPr>
              <a:defRPr/>
            </a:pPr>
            <a:fld id="{7CD7759A-8ACF-4269-995F-781DEE8BFCE2}"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95B5C88-AF71-4808-8EB5-DBC47BA40173}" type="datetime1">
              <a:rPr lang="fr-FR" smtClean="0"/>
              <a:t>16/03/2016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1A25D0A-17FE-4B41-882E-04CF2265F37D}" type="slidenum">
              <a:rPr lang="fr-CA"/>
              <a:pPr>
                <a:defRPr/>
              </a:pPr>
              <a:t>‹#›</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59D1033-307E-4A9B-A816-BE592614FF60}" type="datetime1">
              <a:rPr lang="fr-FR" smtClean="0"/>
              <a:t>16/03/2016</a:t>
            </a:fld>
            <a:endParaRPr lang="fr-CA"/>
          </a:p>
        </p:txBody>
      </p:sp>
      <p:sp>
        <p:nvSpPr>
          <p:cNvPr id="10" name="Footer Placeholder 5"/>
          <p:cNvSpPr>
            <a:spLocks noGrp="1"/>
          </p:cNvSpPr>
          <p:nvPr>
            <p:ph type="ftr" sz="quarter" idx="11"/>
          </p:nvPr>
        </p:nvSpPr>
        <p:spPr/>
        <p:txBody>
          <a:bodyPr/>
          <a:lstStyle>
            <a:lvl1pPr>
              <a:defRPr/>
            </a:lvl1pPr>
          </a:lstStyle>
          <a:p>
            <a:pPr>
              <a:defRPr/>
            </a:pPr>
            <a:r>
              <a:rPr lang="fr-CA" smtClean="0"/>
              <a:t>© irmgn.ir</a:t>
            </a:r>
            <a:endParaRPr lang="fr-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5AB659E-04C1-41A9-8175-20B74F0478B4}" type="slidenum">
              <a:rPr lang="fr-CA"/>
              <a:pPr>
                <a:defRPr/>
              </a:pPr>
              <a:t>‹#›</a:t>
            </a:fld>
            <a:endParaRPr lang="fr-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4828622-BAB9-4897-8621-C923EFF68690}" type="datetime1">
              <a:rPr lang="fr-FR" smtClean="0"/>
              <a:t>16/03/2016</a:t>
            </a:fld>
            <a:endParaRPr lang="fr-CA"/>
          </a:p>
        </p:txBody>
      </p:sp>
      <p:sp>
        <p:nvSpPr>
          <p:cNvPr id="5"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6" name="Slide Number Placeholder 17"/>
          <p:cNvSpPr>
            <a:spLocks noGrp="1"/>
          </p:cNvSpPr>
          <p:nvPr>
            <p:ph type="sldNum" sz="quarter" idx="12"/>
          </p:nvPr>
        </p:nvSpPr>
        <p:spPr/>
        <p:txBody>
          <a:bodyPr/>
          <a:lstStyle>
            <a:lvl1pPr>
              <a:defRPr/>
            </a:lvl1pPr>
          </a:lstStyle>
          <a:p>
            <a:pPr>
              <a:defRPr/>
            </a:pPr>
            <a:fld id="{9B549E93-BD99-4E5B-B408-E95266EEE741}" type="slidenum">
              <a:rPr lang="fr-CA"/>
              <a:pPr>
                <a:defRPr/>
              </a:pPr>
              <a:t>‹#›</a:t>
            </a:fld>
            <a:endParaRPr lang="fr-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A87A7FF-3227-48D9-8D9E-509FE2C87AEB}" type="datetime1">
              <a:rPr lang="fr-FR" smtClean="0"/>
              <a:t>16/03/2016</a:t>
            </a:fld>
            <a:endParaRPr lang="fr-CA"/>
          </a:p>
        </p:txBody>
      </p:sp>
      <p:sp>
        <p:nvSpPr>
          <p:cNvPr id="5"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6" name="Slide Number Placeholder 17"/>
          <p:cNvSpPr>
            <a:spLocks noGrp="1"/>
          </p:cNvSpPr>
          <p:nvPr>
            <p:ph type="sldNum" sz="quarter" idx="12"/>
          </p:nvPr>
        </p:nvSpPr>
        <p:spPr/>
        <p:txBody>
          <a:bodyPr/>
          <a:lstStyle>
            <a:lvl1pPr>
              <a:defRPr/>
            </a:lvl1pPr>
          </a:lstStyle>
          <a:p>
            <a:pPr>
              <a:defRPr/>
            </a:pPr>
            <a:fld id="{86AB0062-2114-4C71-880F-106E8C90A08B}" type="slidenum">
              <a:rPr lang="fr-CA"/>
              <a:pPr>
                <a:defRPr/>
              </a:pPr>
              <a:t>‹#›</a:t>
            </a:fld>
            <a:endParaRPr lang="fr-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934FE8E-CDBF-45F9-A7B6-9E3262DDCBA9}" type="datetime1">
              <a:rPr lang="fr-FR" smtClean="0"/>
              <a:t>16/03/2016</a:t>
            </a:fld>
            <a:endParaRPr lang="fr-CA"/>
          </a:p>
        </p:txBody>
      </p:sp>
      <p:sp>
        <p:nvSpPr>
          <p:cNvPr id="5" name="Footer Placeholder 18"/>
          <p:cNvSpPr>
            <a:spLocks noGrp="1"/>
          </p:cNvSpPr>
          <p:nvPr>
            <p:ph type="ftr" sz="quarter" idx="11"/>
          </p:nvPr>
        </p:nvSpPr>
        <p:spPr/>
        <p:txBody>
          <a:bodyPr/>
          <a:lstStyle>
            <a:lvl1pPr>
              <a:defRPr/>
            </a:lvl1pPr>
          </a:lstStyle>
          <a:p>
            <a:pPr>
              <a:defRPr/>
            </a:pPr>
            <a:r>
              <a:rPr lang="fr-CA" smtClean="0"/>
              <a:t>© irmgn.ir</a:t>
            </a:r>
            <a:endParaRPr lang="fr-CA"/>
          </a:p>
        </p:txBody>
      </p:sp>
      <p:sp>
        <p:nvSpPr>
          <p:cNvPr id="6" name="Slide Number Placeholder 26"/>
          <p:cNvSpPr>
            <a:spLocks noGrp="1"/>
          </p:cNvSpPr>
          <p:nvPr>
            <p:ph type="sldNum" sz="quarter" idx="12"/>
          </p:nvPr>
        </p:nvSpPr>
        <p:spPr/>
        <p:txBody>
          <a:bodyPr/>
          <a:lstStyle>
            <a:lvl1pPr>
              <a:defRPr/>
            </a:lvl1pPr>
          </a:lstStyle>
          <a:p>
            <a:pPr>
              <a:defRPr/>
            </a:pPr>
            <a:fld id="{23E4CB09-1CDA-4067-948F-7E6862291942}" type="slidenum">
              <a:rPr lang="fr-CA"/>
              <a:pPr>
                <a:defRPr/>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0F6DCBA-EB69-4F6E-B99E-622D7E1564B8}" type="datetime1">
              <a:rPr lang="fr-FR" smtClean="0"/>
              <a:t>16/03/2016</a:t>
            </a:fld>
            <a:endParaRPr lang="fr-CA"/>
          </a:p>
        </p:txBody>
      </p:sp>
      <p:sp>
        <p:nvSpPr>
          <p:cNvPr id="5"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6" name="Slide Number Placeholder 17"/>
          <p:cNvSpPr>
            <a:spLocks noGrp="1"/>
          </p:cNvSpPr>
          <p:nvPr>
            <p:ph type="sldNum" sz="quarter" idx="12"/>
          </p:nvPr>
        </p:nvSpPr>
        <p:spPr/>
        <p:txBody>
          <a:bodyPr/>
          <a:lstStyle>
            <a:lvl1pPr>
              <a:defRPr/>
            </a:lvl1pPr>
          </a:lstStyle>
          <a:p>
            <a:pPr>
              <a:defRPr/>
            </a:pPr>
            <a:fld id="{5B078F20-30EA-46AC-9948-0FE5FF8805D3}" type="slidenum">
              <a:rPr lang="fr-CA"/>
              <a:pPr>
                <a:defRPr/>
              </a:pPr>
              <a:t>‹#›</a:t>
            </a:fld>
            <a:endParaRPr lang="fr-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6A68E3-FB54-4FA4-BD03-CDA046297629}" type="datetime1">
              <a:rPr lang="fr-FR" smtClean="0"/>
              <a:t>16/03/2016</a:t>
            </a:fld>
            <a:endParaRPr lang="fr-CA"/>
          </a:p>
        </p:txBody>
      </p:sp>
      <p:sp>
        <p:nvSpPr>
          <p:cNvPr id="5" name="Footer Placeholder 4"/>
          <p:cNvSpPr>
            <a:spLocks noGrp="1"/>
          </p:cNvSpPr>
          <p:nvPr>
            <p:ph type="ftr" sz="quarter" idx="11"/>
          </p:nvPr>
        </p:nvSpPr>
        <p:spPr/>
        <p:txBody>
          <a:bodyPr/>
          <a:lstStyle>
            <a:lvl1pPr>
              <a:defRPr/>
            </a:lvl1pPr>
          </a:lstStyle>
          <a:p>
            <a:pPr>
              <a:defRPr/>
            </a:pPr>
            <a:r>
              <a:rPr lang="fr-CA" smtClean="0"/>
              <a:t>© irmgn.ir</a:t>
            </a:r>
            <a:endParaRPr lang="fr-CA"/>
          </a:p>
        </p:txBody>
      </p:sp>
      <p:sp>
        <p:nvSpPr>
          <p:cNvPr id="6" name="Slide Number Placeholder 5"/>
          <p:cNvSpPr>
            <a:spLocks noGrp="1"/>
          </p:cNvSpPr>
          <p:nvPr>
            <p:ph type="sldNum" sz="quarter" idx="12"/>
          </p:nvPr>
        </p:nvSpPr>
        <p:spPr/>
        <p:txBody>
          <a:bodyPr/>
          <a:lstStyle>
            <a:lvl1pPr>
              <a:defRPr/>
            </a:lvl1pPr>
          </a:lstStyle>
          <a:p>
            <a:pPr>
              <a:defRPr/>
            </a:pPr>
            <a:fld id="{C22F8902-53EE-4DA0-BCAD-EAFBB948B0EA}" type="slidenum">
              <a:rPr lang="fr-CA"/>
              <a:pPr>
                <a:defRPr/>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FF70EC6-DBC4-4A3E-BA49-C64EB3BD2826}" type="datetime1">
              <a:rPr lang="fr-FR" smtClean="0"/>
              <a:t>16/03/2016</a:t>
            </a:fld>
            <a:endParaRPr lang="fr-CA"/>
          </a:p>
        </p:txBody>
      </p:sp>
      <p:sp>
        <p:nvSpPr>
          <p:cNvPr id="6"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7" name="Slide Number Placeholder 17"/>
          <p:cNvSpPr>
            <a:spLocks noGrp="1"/>
          </p:cNvSpPr>
          <p:nvPr>
            <p:ph type="sldNum" sz="quarter" idx="12"/>
          </p:nvPr>
        </p:nvSpPr>
        <p:spPr/>
        <p:txBody>
          <a:bodyPr/>
          <a:lstStyle>
            <a:lvl1pPr>
              <a:defRPr/>
            </a:lvl1pPr>
          </a:lstStyle>
          <a:p>
            <a:pPr>
              <a:defRPr/>
            </a:pPr>
            <a:fld id="{03E63FD7-0388-4614-B437-D8357AC4A421}" type="slidenum">
              <a:rPr lang="fr-CA"/>
              <a:pPr>
                <a:defRPr/>
              </a:pPr>
              <a:t>‹#›</a:t>
            </a:fld>
            <a:endParaRPr lang="fr-C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E3701C3-35D0-4CB9-9808-D6011A78DEED}" type="datetime1">
              <a:rPr lang="fr-FR" smtClean="0"/>
              <a:t>16/03/2016</a:t>
            </a:fld>
            <a:endParaRPr lang="fr-CA"/>
          </a:p>
        </p:txBody>
      </p:sp>
      <p:sp>
        <p:nvSpPr>
          <p:cNvPr id="8"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9" name="Slide Number Placeholder 17"/>
          <p:cNvSpPr>
            <a:spLocks noGrp="1"/>
          </p:cNvSpPr>
          <p:nvPr>
            <p:ph type="sldNum" sz="quarter" idx="12"/>
          </p:nvPr>
        </p:nvSpPr>
        <p:spPr/>
        <p:txBody>
          <a:bodyPr/>
          <a:lstStyle>
            <a:lvl1pPr>
              <a:defRPr/>
            </a:lvl1pPr>
          </a:lstStyle>
          <a:p>
            <a:pPr>
              <a:defRPr/>
            </a:pPr>
            <a:fld id="{5E69F877-7AE3-422A-B0DD-5022F8BD9AB8}" type="slidenum">
              <a:rPr lang="fr-CA"/>
              <a:pPr>
                <a:defRPr/>
              </a:pPr>
              <a:t>‹#›</a:t>
            </a:fld>
            <a:endParaRPr lang="fr-C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F297035-3FB8-4930-8FA3-98754042524D}" type="datetime1">
              <a:rPr lang="fr-FR" smtClean="0"/>
              <a:t>16/03/2016</a:t>
            </a:fld>
            <a:endParaRPr lang="fr-CA"/>
          </a:p>
        </p:txBody>
      </p:sp>
      <p:sp>
        <p:nvSpPr>
          <p:cNvPr id="4"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5" name="Slide Number Placeholder 17"/>
          <p:cNvSpPr>
            <a:spLocks noGrp="1"/>
          </p:cNvSpPr>
          <p:nvPr>
            <p:ph type="sldNum" sz="quarter" idx="12"/>
          </p:nvPr>
        </p:nvSpPr>
        <p:spPr/>
        <p:txBody>
          <a:bodyPr/>
          <a:lstStyle>
            <a:lvl1pPr>
              <a:defRPr/>
            </a:lvl1pPr>
          </a:lstStyle>
          <a:p>
            <a:pPr>
              <a:defRPr/>
            </a:pPr>
            <a:fld id="{9D4809AA-8264-4E9C-94B8-78622E815586}" type="slidenum">
              <a:rPr lang="fr-CA"/>
              <a:pPr>
                <a:defRPr/>
              </a:pPr>
              <a:t>‹#›</a:t>
            </a:fld>
            <a:endParaRPr lang="fr-C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DF3AE58-1B0B-440A-A520-45D9B7E0F202}" type="datetime1">
              <a:rPr lang="fr-FR" smtClean="0"/>
              <a:t>16/03/2016</a:t>
            </a:fld>
            <a:endParaRPr lang="fr-CA"/>
          </a:p>
        </p:txBody>
      </p:sp>
      <p:sp>
        <p:nvSpPr>
          <p:cNvPr id="3"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4" name="Slide Number Placeholder 17"/>
          <p:cNvSpPr>
            <a:spLocks noGrp="1"/>
          </p:cNvSpPr>
          <p:nvPr>
            <p:ph type="sldNum" sz="quarter" idx="12"/>
          </p:nvPr>
        </p:nvSpPr>
        <p:spPr/>
        <p:txBody>
          <a:bodyPr/>
          <a:lstStyle>
            <a:lvl1pPr>
              <a:defRPr/>
            </a:lvl1pPr>
          </a:lstStyle>
          <a:p>
            <a:pPr>
              <a:defRPr/>
            </a:pPr>
            <a:fld id="{3BC85458-7227-401B-979B-8E33EAFCFD49}"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990C93C-D0F1-4E58-81C9-FE9DC53162D8}" type="datetime1">
              <a:rPr lang="fr-FR" smtClean="0"/>
              <a:t>16/03/2016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E8F5DE8-D640-4248-A4DA-11D1E633AF3C}" type="slidenum">
              <a:rPr lang="fr-CA"/>
              <a:pPr>
                <a:defRPr/>
              </a:pPr>
              <a:t>‹#›</a:t>
            </a:fld>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2A2CAD7-D889-4495-A5F4-223D5F6AF1BD}" type="datetime1">
              <a:rPr lang="fr-FR" smtClean="0"/>
              <a:t>16/03/2016</a:t>
            </a:fld>
            <a:endParaRPr lang="fr-CA"/>
          </a:p>
        </p:txBody>
      </p:sp>
      <p:sp>
        <p:nvSpPr>
          <p:cNvPr id="6"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7" name="Slide Number Placeholder 17"/>
          <p:cNvSpPr>
            <a:spLocks noGrp="1"/>
          </p:cNvSpPr>
          <p:nvPr>
            <p:ph type="sldNum" sz="quarter" idx="12"/>
          </p:nvPr>
        </p:nvSpPr>
        <p:spPr/>
        <p:txBody>
          <a:bodyPr/>
          <a:lstStyle>
            <a:lvl1pPr>
              <a:defRPr/>
            </a:lvl1pPr>
          </a:lstStyle>
          <a:p>
            <a:pPr>
              <a:defRPr/>
            </a:pPr>
            <a:fld id="{1BB1EA6D-ECD9-4876-B995-C0460599A20E}" type="slidenum">
              <a:rPr lang="fr-CA"/>
              <a:pPr>
                <a:defRPr/>
              </a:pPr>
              <a:t>‹#›</a:t>
            </a:fld>
            <a:endParaRPr lang="fr-C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88E0ED8-5DDA-4105-B4E0-3F84D4180870}" type="datetime1">
              <a:rPr lang="fr-FR" smtClean="0"/>
              <a:t>16/03/2016</a:t>
            </a:fld>
            <a:endParaRPr lang="fr-CA"/>
          </a:p>
        </p:txBody>
      </p:sp>
      <p:sp>
        <p:nvSpPr>
          <p:cNvPr id="10" name="Footer Placeholder 5"/>
          <p:cNvSpPr>
            <a:spLocks noGrp="1"/>
          </p:cNvSpPr>
          <p:nvPr>
            <p:ph type="ftr" sz="quarter" idx="11"/>
          </p:nvPr>
        </p:nvSpPr>
        <p:spPr/>
        <p:txBody>
          <a:bodyPr/>
          <a:lstStyle>
            <a:lvl1pPr>
              <a:defRPr/>
            </a:lvl1pPr>
          </a:lstStyle>
          <a:p>
            <a:pPr>
              <a:defRPr/>
            </a:pPr>
            <a:r>
              <a:rPr lang="fr-CA" smtClean="0"/>
              <a:t>© irmgn.ir</a:t>
            </a:r>
            <a:endParaRPr lang="fr-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BADF4EE-93A1-433E-B4E4-8E567C438066}" type="slidenum">
              <a:rPr lang="fr-CA"/>
              <a:pPr>
                <a:defRPr/>
              </a:pPr>
              <a:t>‹#›</a:t>
            </a:fld>
            <a:endParaRPr lang="fr-C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867C9D1-BCE2-4553-B849-F9377FD5B778}" type="datetime1">
              <a:rPr lang="fr-FR" smtClean="0"/>
              <a:t>16/03/2016</a:t>
            </a:fld>
            <a:endParaRPr lang="fr-CA"/>
          </a:p>
        </p:txBody>
      </p:sp>
      <p:sp>
        <p:nvSpPr>
          <p:cNvPr id="5"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6" name="Slide Number Placeholder 17"/>
          <p:cNvSpPr>
            <a:spLocks noGrp="1"/>
          </p:cNvSpPr>
          <p:nvPr>
            <p:ph type="sldNum" sz="quarter" idx="12"/>
          </p:nvPr>
        </p:nvSpPr>
        <p:spPr/>
        <p:txBody>
          <a:bodyPr/>
          <a:lstStyle>
            <a:lvl1pPr>
              <a:defRPr/>
            </a:lvl1pPr>
          </a:lstStyle>
          <a:p>
            <a:pPr>
              <a:defRPr/>
            </a:pPr>
            <a:fld id="{8828314C-00C7-425E-AA5F-F2340EBACF94}" type="slidenum">
              <a:rPr lang="fr-CA"/>
              <a:pPr>
                <a:defRPr/>
              </a:pPr>
              <a:t>‹#›</a:t>
            </a:fld>
            <a:endParaRPr lang="fr-C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4A42F62-CAC6-44C2-906E-16BF6AD53559}" type="datetime1">
              <a:rPr lang="fr-FR" smtClean="0"/>
              <a:t>16/03/2016</a:t>
            </a:fld>
            <a:endParaRPr lang="fr-CA"/>
          </a:p>
        </p:txBody>
      </p:sp>
      <p:sp>
        <p:nvSpPr>
          <p:cNvPr id="5" name="Footer Placeholder 21"/>
          <p:cNvSpPr>
            <a:spLocks noGrp="1"/>
          </p:cNvSpPr>
          <p:nvPr>
            <p:ph type="ftr" sz="quarter" idx="11"/>
          </p:nvPr>
        </p:nvSpPr>
        <p:spPr/>
        <p:txBody>
          <a:bodyPr/>
          <a:lstStyle>
            <a:lvl1pPr>
              <a:defRPr/>
            </a:lvl1pPr>
          </a:lstStyle>
          <a:p>
            <a:pPr>
              <a:defRPr/>
            </a:pPr>
            <a:r>
              <a:rPr lang="fr-CA" smtClean="0"/>
              <a:t>© irmgn.ir</a:t>
            </a:r>
            <a:endParaRPr lang="fr-CA"/>
          </a:p>
        </p:txBody>
      </p:sp>
      <p:sp>
        <p:nvSpPr>
          <p:cNvPr id="6" name="Slide Number Placeholder 17"/>
          <p:cNvSpPr>
            <a:spLocks noGrp="1"/>
          </p:cNvSpPr>
          <p:nvPr>
            <p:ph type="sldNum" sz="quarter" idx="12"/>
          </p:nvPr>
        </p:nvSpPr>
        <p:spPr/>
        <p:txBody>
          <a:bodyPr/>
          <a:lstStyle>
            <a:lvl1pPr>
              <a:defRPr/>
            </a:lvl1pPr>
          </a:lstStyle>
          <a:p>
            <a:pPr>
              <a:defRPr/>
            </a:pPr>
            <a:fld id="{43D0F57C-9D7C-45B6-BF97-7A603536731C}"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8305AED5-DC2C-4614-A41E-CAD4626346E8}" type="datetime1">
              <a:rPr lang="fr-FR" smtClean="0"/>
              <a:t>16/03/2016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9712A1F-283B-4AB2-B7D6-74515A1B2652}"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D449310C-6EF9-489F-8D83-934C682D6A07}" type="datetime1">
              <a:rPr lang="fr-FR" smtClean="0"/>
              <a:t>16/03/2016</a:t>
            </a:fld>
            <a:endParaRPr lang="fr-CA"/>
          </a:p>
        </p:txBody>
      </p:sp>
      <p:sp>
        <p:nvSpPr>
          <p:cNvPr id="8"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4F218525-917A-4C0E-996B-0A8D6AB1B34A}"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E0D8B590-FE0C-4631-A741-3C0EBEBB8F8D}" type="datetime1">
              <a:rPr lang="fr-FR" smtClean="0"/>
              <a:t>16/03/2016</a:t>
            </a:fld>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DE932169-4140-4F17-BB0B-4A387CBEAEE3}"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9757541-7CA5-4D60-9BE2-75587D1A7BE8}" type="datetime1">
              <a:rPr lang="fr-FR" smtClean="0"/>
              <a:t>16/03/2016</a:t>
            </a:fld>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ED54D9B8-7016-4FCB-9C28-A86EC82D858F}"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D1D1664-7C32-4DBE-AF94-94D2C69FD049}" type="datetime1">
              <a:rPr lang="fr-FR" smtClean="0"/>
              <a:t>16/03/2016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DE51E81-20C9-476B-95B2-74F07081F2C7}"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28D7ED1-6EE8-4B2F-A1B1-41AB89338955}" type="datetime1">
              <a:rPr lang="fr-FR" smtClean="0"/>
              <a:t>16/03/2016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 irmgn.ir</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E62586E-A825-4FD6-971C-9E8A1D81503A}"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A347C3-1A83-4A60-94B4-059D5997A9A5}" type="datetime1">
              <a:rPr lang="fr-FR" smtClean="0"/>
              <a:t>16/03/2016</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CA" smtClean="0"/>
              <a:t>© irmgn.ir</a:t>
            </a: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0CFB16A-74B4-4D99-9635-91F7872585F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889F6C6-D2BF-498F-94F6-E607B2D19536}" type="datetime1">
              <a:rPr lang="fr-FR" smtClean="0"/>
              <a:t>16/03/2016</a:t>
            </a:fld>
            <a:endParaRPr lang="fr-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fr-CA" smtClean="0"/>
              <a:t>© irmgn.ir</a:t>
            </a:r>
            <a:endParaRPr lang="fr-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34044F4-39ED-485C-970E-F5BBF38ED11F}" type="slidenum">
              <a:rPr lang="fr-CA"/>
              <a:pPr>
                <a:defRPr/>
              </a:pPr>
              <a:t>‹#›</a:t>
            </a:fld>
            <a:endParaRPr lang="fr-CA"/>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38" r:id="rId1"/>
    <p:sldLayoutId id="2147484022" r:id="rId2"/>
    <p:sldLayoutId id="2147484039" r:id="rId3"/>
    <p:sldLayoutId id="2147484023" r:id="rId4"/>
    <p:sldLayoutId id="2147484024" r:id="rId5"/>
    <p:sldLayoutId id="2147484025" r:id="rId6"/>
    <p:sldLayoutId id="2147484026" r:id="rId7"/>
    <p:sldLayoutId id="2147484027" r:id="rId8"/>
    <p:sldLayoutId id="2147484040" r:id="rId9"/>
    <p:sldLayoutId id="2147484028" r:id="rId10"/>
    <p:sldLayoutId id="2147484029" r:id="rId11"/>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410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7833326-30EF-46E1-B730-7F65F56FB97F}" type="datetime1">
              <a:rPr lang="fr-FR" smtClean="0"/>
              <a:t>16/03/2016</a:t>
            </a:fld>
            <a:endParaRPr lang="fr-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fr-CA" smtClean="0"/>
              <a:t>© irmgn.ir</a:t>
            </a:r>
            <a:endParaRPr lang="fr-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DB7FF1F-C648-434A-B51A-C871B73BB3F7}" type="slidenum">
              <a:rPr lang="fr-CA"/>
              <a:pPr>
                <a:defRPr/>
              </a:pPr>
              <a:t>‹#›</a:t>
            </a:fld>
            <a:endParaRPr lang="fr-CA"/>
          </a:p>
        </p:txBody>
      </p:sp>
      <p:grpSp>
        <p:nvGrpSpPr>
          <p:cNvPr id="410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41" r:id="rId1"/>
    <p:sldLayoutId id="2147484030" r:id="rId2"/>
    <p:sldLayoutId id="2147484042" r:id="rId3"/>
    <p:sldLayoutId id="2147484031" r:id="rId4"/>
    <p:sldLayoutId id="2147484032" r:id="rId5"/>
    <p:sldLayoutId id="2147484033" r:id="rId6"/>
    <p:sldLayoutId id="2147484034" r:id="rId7"/>
    <p:sldLayoutId id="2147484035" r:id="rId8"/>
    <p:sldLayoutId id="2147484043" r:id="rId9"/>
    <p:sldLayoutId id="2147484036" r:id="rId10"/>
    <p:sldLayoutId id="2147484037" r:id="rId11"/>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hemeOverride" Target="../theme/themeOverride5.xml"/><Relationship Id="rId5" Type="http://schemas.openxmlformats.org/officeDocument/2006/relationships/image" Target="../media/image18.png"/><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hemeOverride" Target="../theme/themeOverride6.xml"/><Relationship Id="rId5" Type="http://schemas.openxmlformats.org/officeDocument/2006/relationships/image" Target="../media/image18.pn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hemeOverride" Target="../theme/themeOverride7.xml"/><Relationship Id="rId5" Type="http://schemas.openxmlformats.org/officeDocument/2006/relationships/image" Target="../media/image18.png"/><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hemeOverride" Target="../theme/themeOverride8.xml"/><Relationship Id="rId5" Type="http://schemas.openxmlformats.org/officeDocument/2006/relationships/image" Target="../media/image18.png"/><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re 1"/>
          <p:cNvSpPr>
            <a:spLocks noGrp="1"/>
          </p:cNvSpPr>
          <p:nvPr>
            <p:ph type="ctrTitle"/>
          </p:nvPr>
        </p:nvSpPr>
        <p:spPr>
          <a:xfrm>
            <a:off x="357188" y="1571625"/>
            <a:ext cx="5929312" cy="1857375"/>
          </a:xfrm>
        </p:spPr>
        <p:txBody>
          <a:bodyPr/>
          <a:lstStyle/>
          <a:p>
            <a:pPr rtl="1" eaLnBrk="1" hangingPunct="1"/>
            <a:r>
              <a:rPr lang="fa-IR" sz="5400" b="1" smtClean="0">
                <a:solidFill>
                  <a:schemeClr val="bg1"/>
                </a:solidFill>
              </a:rPr>
              <a:t>گسترش عملکرد کیفیت</a:t>
            </a:r>
            <a:endParaRPr lang="fr-CA" sz="5400" b="1" smtClean="0">
              <a:solidFill>
                <a:schemeClr val="bg1"/>
              </a:solidFill>
            </a:endParaRPr>
          </a:p>
        </p:txBody>
      </p:sp>
      <p:sp>
        <p:nvSpPr>
          <p:cNvPr id="4" name="Sous-titre 2"/>
          <p:cNvSpPr txBox="1">
            <a:spLocks/>
          </p:cNvSpPr>
          <p:nvPr/>
        </p:nvSpPr>
        <p:spPr bwMode="auto">
          <a:xfrm>
            <a:off x="4071938" y="4429141"/>
            <a:ext cx="3643312" cy="1285875"/>
          </a:xfrm>
          <a:prstGeom prst="rect">
            <a:avLst/>
          </a:prstGeom>
          <a:noFill/>
          <a:ln w="9525">
            <a:noFill/>
            <a:miter lim="800000"/>
            <a:headEnd/>
            <a:tailEnd/>
          </a:ln>
        </p:spPr>
        <p:txBody>
          <a:bodyPr/>
          <a:lstStyle/>
          <a:p>
            <a:pPr algn="r" rtl="1">
              <a:spcBef>
                <a:spcPct val="20000"/>
              </a:spcBef>
              <a:buFont typeface="Arial" charset="0"/>
              <a:buNone/>
              <a:defRPr/>
            </a:pPr>
            <a:r>
              <a:rPr lang="fa-IR" sz="3600" b="1" dirty="0">
                <a:solidFill>
                  <a:schemeClr val="bg1"/>
                </a:solidFill>
                <a:latin typeface="+mn-lt"/>
              </a:rPr>
              <a:t>ا</a:t>
            </a:r>
            <a:r>
              <a:rPr lang="fa-IR" sz="3600" b="1" dirty="0" smtClean="0">
                <a:solidFill>
                  <a:schemeClr val="bg1"/>
                </a:solidFill>
                <a:latin typeface="+mn-lt"/>
              </a:rPr>
              <a:t>میررضا ولیانی</a:t>
            </a:r>
            <a:endParaRPr lang="fa-IR" sz="2000" b="1" dirty="0">
              <a:solidFill>
                <a:schemeClr val="bg1"/>
              </a:solidFill>
              <a:latin typeface="+mn-lt"/>
            </a:endParaRPr>
          </a:p>
        </p:txBody>
      </p:sp>
      <p:sp>
        <p:nvSpPr>
          <p:cNvPr id="5" name="Sous-titre 2"/>
          <p:cNvSpPr txBox="1">
            <a:spLocks/>
          </p:cNvSpPr>
          <p:nvPr/>
        </p:nvSpPr>
        <p:spPr bwMode="auto">
          <a:xfrm>
            <a:off x="7000875" y="4171959"/>
            <a:ext cx="1700213" cy="542925"/>
          </a:xfrm>
          <a:prstGeom prst="rect">
            <a:avLst/>
          </a:prstGeom>
          <a:noFill/>
          <a:ln w="9525">
            <a:noFill/>
            <a:miter lim="800000"/>
            <a:headEnd/>
            <a:tailEnd/>
          </a:ln>
        </p:spPr>
        <p:txBody>
          <a:bodyPr/>
          <a:lstStyle/>
          <a:p>
            <a:pPr algn="r" rtl="1">
              <a:spcBef>
                <a:spcPct val="20000"/>
              </a:spcBef>
              <a:buFont typeface="Arial" charset="0"/>
              <a:buNone/>
              <a:defRPr/>
            </a:pPr>
            <a:r>
              <a:rPr lang="fa-IR" sz="2600" b="1" dirty="0">
                <a:solidFill>
                  <a:schemeClr val="bg1"/>
                </a:solidFill>
                <a:latin typeface="+mn-lt"/>
              </a:rPr>
              <a:t>ارائه </a:t>
            </a:r>
            <a:r>
              <a:rPr lang="fa-IR" sz="2600" b="1" dirty="0" smtClean="0">
                <a:solidFill>
                  <a:schemeClr val="bg1"/>
                </a:solidFill>
                <a:latin typeface="+mn-lt"/>
              </a:rPr>
              <a:t>:</a:t>
            </a:r>
            <a:endParaRPr lang="fr-CA" sz="2600" b="1" dirty="0">
              <a:solidFill>
                <a:schemeClr val="bg1"/>
              </a:solidFill>
              <a:latin typeface="+mn-lt"/>
            </a:endParaRPr>
          </a:p>
        </p:txBody>
      </p:sp>
      <p:sp>
        <p:nvSpPr>
          <p:cNvPr id="6" name="Sous-titre 2"/>
          <p:cNvSpPr txBox="1">
            <a:spLocks/>
          </p:cNvSpPr>
          <p:nvPr/>
        </p:nvSpPr>
        <p:spPr bwMode="auto">
          <a:xfrm>
            <a:off x="7429500" y="5143512"/>
            <a:ext cx="1285875" cy="542925"/>
          </a:xfrm>
          <a:prstGeom prst="rect">
            <a:avLst/>
          </a:prstGeom>
          <a:noFill/>
          <a:ln w="9525">
            <a:noFill/>
            <a:miter lim="800000"/>
            <a:headEnd/>
            <a:tailEnd/>
          </a:ln>
        </p:spPr>
        <p:txBody>
          <a:bodyPr/>
          <a:lstStyle/>
          <a:p>
            <a:pPr algn="r" rtl="1">
              <a:spcBef>
                <a:spcPct val="20000"/>
              </a:spcBef>
              <a:buFont typeface="Arial" charset="0"/>
              <a:buNone/>
              <a:defRPr/>
            </a:pPr>
            <a:r>
              <a:rPr lang="fa-IR" sz="2600" b="1" dirty="0">
                <a:solidFill>
                  <a:schemeClr val="bg1"/>
                </a:solidFill>
                <a:latin typeface="+mn-lt"/>
              </a:rPr>
              <a:t>استاد :</a:t>
            </a:r>
            <a:endParaRPr lang="fr-CA" sz="2600" b="1" dirty="0">
              <a:solidFill>
                <a:schemeClr val="bg1"/>
              </a:solidFill>
              <a:latin typeface="+mn-lt"/>
            </a:endParaRPr>
          </a:p>
        </p:txBody>
      </p:sp>
      <p:sp>
        <p:nvSpPr>
          <p:cNvPr id="7" name="Sous-titre 2"/>
          <p:cNvSpPr txBox="1">
            <a:spLocks/>
          </p:cNvSpPr>
          <p:nvPr/>
        </p:nvSpPr>
        <p:spPr bwMode="auto">
          <a:xfrm>
            <a:off x="4071938" y="5500699"/>
            <a:ext cx="3643312" cy="542925"/>
          </a:xfrm>
          <a:prstGeom prst="rect">
            <a:avLst/>
          </a:prstGeom>
          <a:noFill/>
          <a:ln w="9525">
            <a:noFill/>
            <a:miter lim="800000"/>
            <a:headEnd/>
            <a:tailEnd/>
          </a:ln>
        </p:spPr>
        <p:txBody>
          <a:bodyPr/>
          <a:lstStyle/>
          <a:p>
            <a:pPr algn="r" rtl="1">
              <a:spcBef>
                <a:spcPct val="20000"/>
              </a:spcBef>
              <a:buFont typeface="Arial" charset="0"/>
              <a:buNone/>
              <a:defRPr/>
            </a:pPr>
            <a:r>
              <a:rPr lang="fa-IR" sz="3600" b="1" dirty="0">
                <a:solidFill>
                  <a:schemeClr val="bg1"/>
                </a:solidFill>
                <a:latin typeface="+mn-lt"/>
              </a:rPr>
              <a:t>آقای دکتر </a:t>
            </a:r>
            <a:r>
              <a:rPr lang="fa-IR" sz="3600" b="1" dirty="0" smtClean="0">
                <a:solidFill>
                  <a:schemeClr val="bg1"/>
                </a:solidFill>
                <a:latin typeface="+mn-lt"/>
              </a:rPr>
              <a:t>تقی زاده</a:t>
            </a:r>
            <a:endParaRPr lang="fr-CA" sz="3600" b="1" dirty="0">
              <a:solidFill>
                <a:schemeClr val="bg1"/>
              </a:solidFill>
              <a:latin typeface="+mn-lt"/>
            </a:endParaRPr>
          </a:p>
        </p:txBody>
      </p:sp>
      <p:pic>
        <p:nvPicPr>
          <p:cNvPr id="11272" name="Picture 7" descr="qfd02.jpg"/>
          <p:cNvPicPr>
            <a:picLocks noChangeAspect="1"/>
          </p:cNvPicPr>
          <p:nvPr/>
        </p:nvPicPr>
        <p:blipFill>
          <a:blip r:embed="rId4"/>
          <a:srcRect/>
          <a:stretch>
            <a:fillRect/>
          </a:stretch>
        </p:blipFill>
        <p:spPr bwMode="auto">
          <a:xfrm>
            <a:off x="6429375" y="1928813"/>
            <a:ext cx="2714625" cy="1143000"/>
          </a:xfrm>
          <a:prstGeom prst="rect">
            <a:avLst/>
          </a:prstGeom>
          <a:noFill/>
          <a:ln w="9525">
            <a:noFill/>
            <a:miter lim="800000"/>
            <a:headEnd/>
            <a:tailEnd/>
          </a:ln>
        </p:spPr>
      </p:pic>
      <p:sp>
        <p:nvSpPr>
          <p:cNvPr id="9" name="Titre 1"/>
          <p:cNvSpPr txBox="1">
            <a:spLocks/>
          </p:cNvSpPr>
          <p:nvPr/>
        </p:nvSpPr>
        <p:spPr bwMode="auto">
          <a:xfrm>
            <a:off x="2071688" y="714375"/>
            <a:ext cx="4786312" cy="1214438"/>
          </a:xfrm>
          <a:prstGeom prst="rect">
            <a:avLst/>
          </a:prstGeom>
          <a:noFill/>
          <a:ln w="9525">
            <a:noFill/>
            <a:miter lim="800000"/>
            <a:headEnd/>
            <a:tailEnd/>
          </a:ln>
        </p:spPr>
        <p:txBody>
          <a:bodyPr anchor="ctr"/>
          <a:lstStyle/>
          <a:p>
            <a:pPr algn="ctr" rtl="1">
              <a:defRPr/>
            </a:pPr>
            <a:r>
              <a:rPr lang="fa-IR" sz="3600" b="1" u="sng" dirty="0" smtClean="0">
                <a:solidFill>
                  <a:schemeClr val="bg1"/>
                </a:solidFill>
                <a:effectLst>
                  <a:outerShdw blurRad="38100" dist="38100" dir="2700000" algn="tl">
                    <a:srgbClr val="000000">
                      <a:alpha val="43137"/>
                    </a:srgbClr>
                  </a:outerShdw>
                </a:effectLst>
                <a:latin typeface="+mj-lt"/>
                <a:ea typeface="+mj-ea"/>
                <a:cs typeface="+mj-cs"/>
              </a:rPr>
              <a:t>بنام خدا</a:t>
            </a:r>
            <a:endParaRPr lang="fr-CA" sz="3600" b="1" u="sng"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0" name="Footer Placeholder 9"/>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8625" y="928688"/>
            <a:ext cx="8401050" cy="1143000"/>
          </a:xfrm>
          <a:prstGeom prst="rect">
            <a:avLst/>
          </a:prstGeom>
        </p:spPr>
        <p:txBody>
          <a:bodyPr lIns="0" rIns="0" bIns="0" anchor="b"/>
          <a:lstStyle/>
          <a:p>
            <a:pPr algn="ctr" rtl="1" fontAlgn="auto">
              <a:spcAft>
                <a:spcPts val="0"/>
              </a:spcAft>
              <a:defRPr/>
            </a:pPr>
            <a:r>
              <a:rPr lang="fa-IR" sz="3900" b="1" dirty="0">
                <a:solidFill>
                  <a:schemeClr val="tx2"/>
                </a:solidFill>
                <a:ea typeface="+mj-ea"/>
                <a:cs typeface="Arial" pitchFamily="34" charset="0"/>
              </a:rPr>
              <a:t>مقایسه تخصیص</a:t>
            </a:r>
            <a:r>
              <a:rPr lang="en-US" sz="3900" b="1" dirty="0">
                <a:solidFill>
                  <a:schemeClr val="tx2"/>
                </a:solidFill>
                <a:ea typeface="+mj-ea"/>
                <a:cs typeface="Arial" pitchFamily="34" charset="0"/>
              </a:rPr>
              <a:t> </a:t>
            </a:r>
            <a:r>
              <a:rPr lang="fa-IR" sz="3900" b="1" dirty="0">
                <a:solidFill>
                  <a:schemeClr val="tx2"/>
                </a:solidFill>
                <a:ea typeface="+mj-ea"/>
                <a:cs typeface="Arial" pitchFamily="34" charset="0"/>
              </a:rPr>
              <a:t>منابع در دو روش</a:t>
            </a:r>
            <a:r>
              <a:rPr lang="en-US" sz="3900" b="1" dirty="0">
                <a:solidFill>
                  <a:schemeClr val="tx2"/>
                </a:solidFill>
                <a:ea typeface="+mj-ea"/>
                <a:cs typeface="Arial" pitchFamily="34" charset="0"/>
              </a:rPr>
              <a:t> </a:t>
            </a:r>
            <a:r>
              <a:rPr lang="fa-IR" sz="3900" b="1" dirty="0">
                <a:solidFill>
                  <a:schemeClr val="tx2"/>
                </a:solidFill>
                <a:ea typeface="+mj-ea"/>
                <a:cs typeface="Arial" pitchFamily="34" charset="0"/>
              </a:rPr>
              <a:t>طراحی سنتی و طراحی به کمک </a:t>
            </a:r>
            <a:r>
              <a:rPr lang="en-US" sz="3900" b="1" dirty="0">
                <a:solidFill>
                  <a:schemeClr val="tx2"/>
                </a:solidFill>
                <a:ea typeface="+mj-ea"/>
                <a:cs typeface="Arial" pitchFamily="34" charset="0"/>
              </a:rPr>
              <a:t>QFD</a:t>
            </a:r>
            <a:r>
              <a:rPr lang="fa-IR" sz="3900" b="1" dirty="0">
                <a:solidFill>
                  <a:schemeClr val="tx2"/>
                </a:solidFill>
                <a:ea typeface="+mj-ea"/>
                <a:cs typeface="Arial" pitchFamily="34" charset="0"/>
              </a:rPr>
              <a:t> :</a:t>
            </a:r>
            <a:endParaRPr lang="en-US" sz="3900" b="1" dirty="0">
              <a:solidFill>
                <a:schemeClr val="tx2"/>
              </a:solidFill>
              <a:ea typeface="+mj-ea"/>
              <a:cs typeface="Arial" pitchFamily="34" charset="0"/>
            </a:endParaRPr>
          </a:p>
        </p:txBody>
      </p:sp>
      <p:pic>
        <p:nvPicPr>
          <p:cNvPr id="19459" name="Picture 4"/>
          <p:cNvPicPr>
            <a:picLocks noChangeAspect="1" noChangeArrowheads="1"/>
          </p:cNvPicPr>
          <p:nvPr/>
        </p:nvPicPr>
        <p:blipFill>
          <a:blip r:embed="rId3"/>
          <a:srcRect/>
          <a:stretch>
            <a:fillRect/>
          </a:stretch>
        </p:blipFill>
        <p:spPr bwMode="auto">
          <a:xfrm>
            <a:off x="201613" y="2286000"/>
            <a:ext cx="8728075" cy="4429125"/>
          </a:xfrm>
          <a:prstGeom prst="rect">
            <a:avLst/>
          </a:prstGeom>
          <a:noFill/>
          <a:ln w="9525">
            <a:noFill/>
            <a:miter lim="800000"/>
            <a:headEnd/>
            <a:tailEnd/>
          </a:ln>
          <a:effectLst>
            <a:prstShdw prst="shdw17" dist="17961" dir="2700000">
              <a:schemeClr val="bg2"/>
            </a:prstShdw>
          </a:effectLst>
        </p:spPr>
      </p:pic>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14875" y="642938"/>
            <a:ext cx="4357688" cy="857250"/>
          </a:xfrm>
          <a:prstGeom prst="rect">
            <a:avLst/>
          </a:prstGeom>
        </p:spPr>
        <p:txBody>
          <a:bodyPr lIns="0" rIns="0" bIns="0" anchor="b"/>
          <a:lstStyle/>
          <a:p>
            <a:pPr algn="ctr" rtl="1" fontAlgn="auto">
              <a:spcAft>
                <a:spcPts val="0"/>
              </a:spcAft>
              <a:defRPr/>
            </a:pPr>
            <a:r>
              <a:rPr lang="ar-SA" sz="4000" dirty="0"/>
              <a:t> </a:t>
            </a:r>
            <a:r>
              <a:rPr lang="en-US" sz="3900" b="1" dirty="0">
                <a:solidFill>
                  <a:schemeClr val="tx2"/>
                </a:solidFill>
                <a:ea typeface="+mj-ea"/>
                <a:cs typeface="Arial" pitchFamily="34" charset="0"/>
              </a:rPr>
              <a:t>QFD</a:t>
            </a:r>
            <a:r>
              <a:rPr lang="ar-SA" sz="3900" b="1" dirty="0">
                <a:solidFill>
                  <a:schemeClr val="tx2"/>
                </a:solidFill>
                <a:ea typeface="+mj-ea"/>
                <a:cs typeface="Arial" pitchFamily="34" charset="0"/>
              </a:rPr>
              <a:t> و افزایش کارایی </a:t>
            </a:r>
            <a:r>
              <a:rPr lang="fa-IR" sz="3900" b="1" dirty="0">
                <a:solidFill>
                  <a:schemeClr val="tx2"/>
                </a:solidFill>
                <a:ea typeface="+mj-ea"/>
                <a:cs typeface="Arial" pitchFamily="34" charset="0"/>
              </a:rPr>
              <a:t>:</a:t>
            </a:r>
            <a:endParaRPr lang="en-US" sz="3900" b="1" dirty="0">
              <a:solidFill>
                <a:schemeClr val="tx2"/>
              </a:solidFill>
              <a:ea typeface="+mj-ea"/>
              <a:cs typeface="Arial" pitchFamily="34" charset="0"/>
            </a:endParaRPr>
          </a:p>
        </p:txBody>
      </p:sp>
      <p:pic>
        <p:nvPicPr>
          <p:cNvPr id="20483" name="Picture 2"/>
          <p:cNvPicPr>
            <a:picLocks noChangeAspect="1" noChangeArrowheads="1"/>
          </p:cNvPicPr>
          <p:nvPr/>
        </p:nvPicPr>
        <p:blipFill>
          <a:blip r:embed="rId3"/>
          <a:srcRect/>
          <a:stretch>
            <a:fillRect/>
          </a:stretch>
        </p:blipFill>
        <p:spPr bwMode="auto">
          <a:xfrm>
            <a:off x="142875" y="1714500"/>
            <a:ext cx="8858250" cy="5000625"/>
          </a:xfrm>
          <a:prstGeom prst="rect">
            <a:avLst/>
          </a:prstGeom>
          <a:noFill/>
          <a:ln w="9525">
            <a:noFill/>
            <a:miter lim="800000"/>
            <a:headEnd/>
            <a:tailEnd/>
          </a:ln>
          <a:effectLst>
            <a:prstShdw prst="shdw17" dist="17961" dir="2700000">
              <a:schemeClr val="bg2"/>
            </a:prstShdw>
          </a:effectLst>
        </p:spPr>
      </p:pic>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14875" y="642938"/>
            <a:ext cx="4357688" cy="857250"/>
          </a:xfrm>
          <a:prstGeom prst="rect">
            <a:avLst/>
          </a:prstGeom>
        </p:spPr>
        <p:txBody>
          <a:bodyPr lIns="0" rIns="0" bIns="0" anchor="b"/>
          <a:lstStyle/>
          <a:p>
            <a:pPr algn="ctr" rtl="1" fontAlgn="auto">
              <a:spcAft>
                <a:spcPts val="0"/>
              </a:spcAft>
              <a:defRPr/>
            </a:pPr>
            <a:r>
              <a:rPr lang="ar-SA" sz="4000" dirty="0"/>
              <a:t> </a:t>
            </a:r>
            <a:r>
              <a:rPr lang="en-US" sz="3900" b="1" dirty="0">
                <a:solidFill>
                  <a:schemeClr val="tx2"/>
                </a:solidFill>
                <a:ea typeface="+mj-ea"/>
                <a:cs typeface="Arial" pitchFamily="34" charset="0"/>
              </a:rPr>
              <a:t>QFD</a:t>
            </a:r>
            <a:r>
              <a:rPr lang="ar-SA" sz="3900" b="1" dirty="0">
                <a:solidFill>
                  <a:schemeClr val="tx2"/>
                </a:solidFill>
                <a:ea typeface="+mj-ea"/>
                <a:cs typeface="Arial" pitchFamily="34" charset="0"/>
              </a:rPr>
              <a:t> و افزایش کارایی </a:t>
            </a:r>
            <a:r>
              <a:rPr lang="fa-IR" sz="3900" b="1" dirty="0">
                <a:solidFill>
                  <a:schemeClr val="tx2"/>
                </a:solidFill>
                <a:ea typeface="+mj-ea"/>
                <a:cs typeface="Arial" pitchFamily="34" charset="0"/>
              </a:rPr>
              <a:t>:</a:t>
            </a:r>
            <a:endParaRPr lang="en-US" sz="3900" b="1" dirty="0">
              <a:solidFill>
                <a:schemeClr val="tx2"/>
              </a:solidFill>
              <a:ea typeface="+mj-ea"/>
              <a:cs typeface="Arial" pitchFamily="34" charset="0"/>
            </a:endParaRPr>
          </a:p>
        </p:txBody>
      </p:sp>
      <p:sp>
        <p:nvSpPr>
          <p:cNvPr id="22531" name="TextBox 3"/>
          <p:cNvSpPr txBox="1">
            <a:spLocks noChangeArrowheads="1"/>
          </p:cNvSpPr>
          <p:nvPr/>
        </p:nvSpPr>
        <p:spPr bwMode="auto">
          <a:xfrm>
            <a:off x="285750" y="2214563"/>
            <a:ext cx="8572500" cy="3349625"/>
          </a:xfrm>
          <a:prstGeom prst="rect">
            <a:avLst/>
          </a:prstGeom>
          <a:noFill/>
          <a:ln w="9525">
            <a:noFill/>
            <a:miter lim="800000"/>
            <a:headEnd/>
            <a:tailEnd/>
          </a:ln>
        </p:spPr>
        <p:txBody>
          <a:bodyPr>
            <a:spAutoFit/>
          </a:bodyPr>
          <a:lstStyle/>
          <a:p>
            <a:pPr algn="justLow" rtl="1">
              <a:lnSpc>
                <a:spcPct val="150000"/>
              </a:lnSpc>
              <a:defRPr/>
            </a:pPr>
            <a:r>
              <a:rPr lang="fa-IR" sz="2400" b="1" dirty="0">
                <a:latin typeface="Times New Roman" pitchFamily="18" charset="0"/>
                <a:cs typeface="Times New Roman" pitchFamily="18" charset="0"/>
              </a:rPr>
              <a:t>پروفسور یوجی آکائو عنوان می کند که ژاپنی ها از هر دو نمودار استفاده می کنند . به نظر وی نموداری که نشان دهنده نقطه اوج و حداکثر تغییرات در فاصله زمانی 19 ماه مانده به اولین روز تولید می باشد، بیانگر تلاشی است که برای </a:t>
            </a:r>
            <a:r>
              <a:rPr lang="fa-I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حل مشکلات و مسائل مهم</a:t>
            </a:r>
            <a:r>
              <a:rPr lang="fa-IR" sz="2400" b="1" dirty="0">
                <a:latin typeface="Times New Roman" pitchFamily="18" charset="0"/>
                <a:cs typeface="Times New Roman" pitchFamily="18" charset="0"/>
              </a:rPr>
              <a:t> در همان مراحل اولیه فرایند طراحی صرف شده است؛ و نمودار دیگر معرف انرژی است که صرف </a:t>
            </a:r>
            <a:r>
              <a:rPr lang="fa-I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موضوعاتی با اهمیت کمتر</a:t>
            </a:r>
            <a:r>
              <a:rPr lang="fa-IR" sz="2400" b="1" dirty="0">
                <a:latin typeface="Times New Roman" pitchFamily="18" charset="0"/>
                <a:cs typeface="Times New Roman" pitchFamily="18" charset="0"/>
              </a:rPr>
              <a:t> از قبیل رنگ صندلی های ماشین می شود.</a:t>
            </a:r>
            <a:endParaRPr lang="en-US" sz="24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6"/>
          <p:cNvGrpSpPr>
            <a:grpSpLocks/>
          </p:cNvGrpSpPr>
          <p:nvPr/>
        </p:nvGrpSpPr>
        <p:grpSpPr bwMode="auto">
          <a:xfrm>
            <a:off x="1295400" y="1500188"/>
            <a:ext cx="6777038" cy="5121275"/>
            <a:chOff x="969" y="2211"/>
            <a:chExt cx="1099" cy="1374"/>
          </a:xfrm>
        </p:grpSpPr>
        <p:pic>
          <p:nvPicPr>
            <p:cNvPr id="22532" name="Picture 17" descr="light_shadow"/>
            <p:cNvPicPr>
              <a:picLocks noChangeAspect="1" noChangeArrowheads="1"/>
            </p:cNvPicPr>
            <p:nvPr/>
          </p:nvPicPr>
          <p:blipFill>
            <a:blip r:embed="rId3">
              <a:lum bright="-78000" contrast="-78000"/>
            </a:blip>
            <a:srcRect/>
            <a:stretch>
              <a:fillRect/>
            </a:stretch>
          </p:blipFill>
          <p:spPr bwMode="gray">
            <a:xfrm>
              <a:off x="1047" y="3166"/>
              <a:ext cx="912" cy="248"/>
            </a:xfrm>
            <a:prstGeom prst="rect">
              <a:avLst/>
            </a:prstGeom>
            <a:noFill/>
            <a:ln w="9525">
              <a:noFill/>
              <a:miter lim="800000"/>
              <a:headEnd/>
              <a:tailEnd/>
            </a:ln>
          </p:spPr>
        </p:pic>
        <p:grpSp>
          <p:nvGrpSpPr>
            <p:cNvPr id="22533" name="Group 18"/>
            <p:cNvGrpSpPr>
              <a:grpSpLocks/>
            </p:cNvGrpSpPr>
            <p:nvPr/>
          </p:nvGrpSpPr>
          <p:grpSpPr bwMode="auto">
            <a:xfrm>
              <a:off x="969" y="2211"/>
              <a:ext cx="1099" cy="1374"/>
              <a:chOff x="2304" y="2496"/>
              <a:chExt cx="1200" cy="1528"/>
            </a:xfrm>
          </p:grpSpPr>
          <p:pic>
            <p:nvPicPr>
              <p:cNvPr id="22534" name="Picture 19" descr="circuler_1"/>
              <p:cNvPicPr>
                <a:picLocks noChangeAspect="1" noChangeArrowheads="1"/>
              </p:cNvPicPr>
              <p:nvPr/>
            </p:nvPicPr>
            <p:blipFill>
              <a:blip r:embed="rId4"/>
              <a:srcRect/>
              <a:stretch>
                <a:fillRect/>
              </a:stretch>
            </p:blipFill>
            <p:spPr bwMode="gray">
              <a:xfrm>
                <a:off x="2314" y="2544"/>
                <a:ext cx="1182" cy="1196"/>
              </a:xfrm>
              <a:prstGeom prst="rect">
                <a:avLst/>
              </a:prstGeom>
              <a:noFill/>
              <a:ln w="9525">
                <a:noFill/>
                <a:miter lim="800000"/>
                <a:headEnd/>
                <a:tailEnd/>
              </a:ln>
            </p:spPr>
          </p:pic>
          <p:sp>
            <p:nvSpPr>
              <p:cNvPr id="22535" name="Oval 20"/>
              <p:cNvSpPr>
                <a:spLocks noChangeArrowheads="1"/>
              </p:cNvSpPr>
              <p:nvPr/>
            </p:nvSpPr>
            <p:spPr bwMode="gray">
              <a:xfrm>
                <a:off x="2314" y="2544"/>
                <a:ext cx="1190" cy="1199"/>
              </a:xfrm>
              <a:prstGeom prst="ellipse">
                <a:avLst/>
              </a:prstGeom>
              <a:solidFill>
                <a:schemeClr val="accent1">
                  <a:alpha val="50195"/>
                </a:schemeClr>
              </a:solidFill>
              <a:ln w="9525" algn="ctr">
                <a:noFill/>
                <a:round/>
                <a:headEnd/>
                <a:tailEnd/>
              </a:ln>
            </p:spPr>
            <p:txBody>
              <a:bodyPr wrap="none" anchor="ctr"/>
              <a:lstStyle/>
              <a:p>
                <a:endParaRPr lang="en-US"/>
              </a:p>
            </p:txBody>
          </p:sp>
          <p:pic>
            <p:nvPicPr>
              <p:cNvPr id="22536" name="Picture 21" descr="light_shadow1"/>
              <p:cNvPicPr>
                <a:picLocks noChangeAspect="1" noChangeArrowheads="1"/>
              </p:cNvPicPr>
              <p:nvPr/>
            </p:nvPicPr>
            <p:blipFill>
              <a:blip r:embed="rId5"/>
              <a:srcRect t="14285"/>
              <a:stretch>
                <a:fillRect/>
              </a:stretch>
            </p:blipFill>
            <p:spPr bwMode="gray">
              <a:xfrm>
                <a:off x="2304" y="2496"/>
                <a:ext cx="871" cy="748"/>
              </a:xfrm>
              <a:prstGeom prst="rect">
                <a:avLst/>
              </a:prstGeom>
              <a:noFill/>
              <a:ln w="9525">
                <a:noFill/>
                <a:miter lim="800000"/>
                <a:headEnd/>
                <a:tailEnd/>
              </a:ln>
            </p:spPr>
          </p:pic>
          <p:grpSp>
            <p:nvGrpSpPr>
              <p:cNvPr id="22537" name="Group 22"/>
              <p:cNvGrpSpPr>
                <a:grpSpLocks/>
              </p:cNvGrpSpPr>
              <p:nvPr/>
            </p:nvGrpSpPr>
            <p:grpSpPr bwMode="auto">
              <a:xfrm rot="-3733502" flipH="1" flipV="1">
                <a:off x="2666" y="3377"/>
                <a:ext cx="1050" cy="244"/>
                <a:chOff x="2528" y="1060"/>
                <a:chExt cx="894" cy="236"/>
              </a:xfrm>
            </p:grpSpPr>
            <p:grpSp>
              <p:nvGrpSpPr>
                <p:cNvPr id="22538" name="Group 23"/>
                <p:cNvGrpSpPr>
                  <a:grpSpLocks/>
                </p:cNvGrpSpPr>
                <p:nvPr/>
              </p:nvGrpSpPr>
              <p:grpSpPr bwMode="auto">
                <a:xfrm>
                  <a:off x="2528" y="1060"/>
                  <a:ext cx="742" cy="186"/>
                  <a:chOff x="1565" y="2568"/>
                  <a:chExt cx="1118" cy="279"/>
                </a:xfrm>
              </p:grpSpPr>
              <p:sp>
                <p:nvSpPr>
                  <p:cNvPr id="22544" name="AutoShape 24"/>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p>
                </p:txBody>
              </p:sp>
              <p:sp>
                <p:nvSpPr>
                  <p:cNvPr id="22545" name="AutoShape 25"/>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p>
                </p:txBody>
              </p:sp>
              <p:sp>
                <p:nvSpPr>
                  <p:cNvPr id="22546" name="AutoShape 26"/>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p>
                </p:txBody>
              </p:sp>
              <p:sp>
                <p:nvSpPr>
                  <p:cNvPr id="22547" name="AutoShape 27"/>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p>
                </p:txBody>
              </p:sp>
            </p:grpSp>
            <p:grpSp>
              <p:nvGrpSpPr>
                <p:cNvPr id="22539" name="Group 28"/>
                <p:cNvGrpSpPr>
                  <a:grpSpLocks/>
                </p:cNvGrpSpPr>
                <p:nvPr/>
              </p:nvGrpSpPr>
              <p:grpSpPr bwMode="auto">
                <a:xfrm rot="1353540">
                  <a:off x="2680" y="1110"/>
                  <a:ext cx="742" cy="186"/>
                  <a:chOff x="1565" y="2568"/>
                  <a:chExt cx="1118" cy="279"/>
                </a:xfrm>
              </p:grpSpPr>
              <p:sp>
                <p:nvSpPr>
                  <p:cNvPr id="22540" name="AutoShape 29"/>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p>
                </p:txBody>
              </p:sp>
              <p:sp>
                <p:nvSpPr>
                  <p:cNvPr id="22541" name="AutoShape 30"/>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p>
                </p:txBody>
              </p:sp>
              <p:sp>
                <p:nvSpPr>
                  <p:cNvPr id="22542" name="AutoShape 31"/>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p>
                </p:txBody>
              </p:sp>
              <p:sp>
                <p:nvSpPr>
                  <p:cNvPr id="22543" name="AutoShape 32"/>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p>
                </p:txBody>
              </p:sp>
            </p:grpSp>
          </p:grpSp>
        </p:grpSp>
      </p:grpSp>
      <p:sp>
        <p:nvSpPr>
          <p:cNvPr id="5" name="Title 1"/>
          <p:cNvSpPr txBox="1">
            <a:spLocks/>
          </p:cNvSpPr>
          <p:nvPr/>
        </p:nvSpPr>
        <p:spPr>
          <a:xfrm>
            <a:off x="1643063" y="2786063"/>
            <a:ext cx="5786437" cy="1285875"/>
          </a:xfrm>
          <a:prstGeom prst="rect">
            <a:avLst/>
          </a:prstGeom>
        </p:spPr>
        <p:txBody>
          <a:bodyPr lIns="0" rIns="0" bIns="0" anchor="b"/>
          <a:lstStyle/>
          <a:p>
            <a:pPr algn="ctr" rtl="1" fontAlgn="auto">
              <a:spcAft>
                <a:spcPts val="0"/>
              </a:spcAft>
              <a:defRPr/>
            </a:pPr>
            <a:r>
              <a:rPr lang="ar-SA" sz="6000" b="1" dirty="0">
                <a:cs typeface="Arial" pitchFamily="34" charset="0"/>
              </a:rPr>
              <a:t> </a:t>
            </a:r>
            <a:r>
              <a:rPr lang="fa-IR" sz="6000" b="1" dirty="0">
                <a:solidFill>
                  <a:schemeClr val="tx2"/>
                </a:solidFill>
                <a:ea typeface="+mj-ea"/>
                <a:cs typeface="Arial" pitchFamily="34" charset="0"/>
              </a:rPr>
              <a:t>آغاز پروژه </a:t>
            </a:r>
            <a:r>
              <a:rPr lang="en-US" sz="6000" b="1" dirty="0">
                <a:solidFill>
                  <a:schemeClr val="tx2"/>
                </a:solidFill>
                <a:ea typeface="+mj-ea"/>
                <a:cs typeface="Arial" pitchFamily="34" charset="0"/>
              </a:rPr>
              <a:t>QFD</a:t>
            </a:r>
          </a:p>
        </p:txBody>
      </p:sp>
      <p:sp>
        <p:nvSpPr>
          <p:cNvPr id="20" name="Footer Placeholder 19"/>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0" descr="megaphone-stickman.jpg"/>
          <p:cNvPicPr>
            <a:picLocks noChangeAspect="1"/>
          </p:cNvPicPr>
          <p:nvPr/>
        </p:nvPicPr>
        <p:blipFill>
          <a:blip r:embed="rId3"/>
          <a:srcRect/>
          <a:stretch>
            <a:fillRect/>
          </a:stretch>
        </p:blipFill>
        <p:spPr bwMode="auto">
          <a:xfrm>
            <a:off x="571500" y="815975"/>
            <a:ext cx="2428875" cy="2892425"/>
          </a:xfrm>
          <a:prstGeom prst="rect">
            <a:avLst/>
          </a:prstGeom>
          <a:noFill/>
          <a:ln w="9525">
            <a:noFill/>
            <a:miter lim="800000"/>
            <a:headEnd/>
            <a:tailEnd/>
          </a:ln>
        </p:spPr>
      </p:pic>
      <p:sp>
        <p:nvSpPr>
          <p:cNvPr id="30" name="AutoShape 26"/>
          <p:cNvSpPr>
            <a:spLocks noChangeArrowheads="1"/>
          </p:cNvSpPr>
          <p:nvPr/>
        </p:nvSpPr>
        <p:spPr bwMode="gray">
          <a:xfrm>
            <a:off x="142875" y="642938"/>
            <a:ext cx="3286125" cy="3357562"/>
          </a:xfrm>
          <a:custGeom>
            <a:avLst/>
            <a:gdLst>
              <a:gd name="G0" fmla="+- 1950 0 0"/>
              <a:gd name="G1" fmla="+- 21600 0 1950"/>
              <a:gd name="G2" fmla="+- 21600 0 19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50" y="10800"/>
                </a:moveTo>
                <a:cubicBezTo>
                  <a:pt x="1950" y="15688"/>
                  <a:pt x="5912" y="19650"/>
                  <a:pt x="10800" y="19650"/>
                </a:cubicBezTo>
                <a:cubicBezTo>
                  <a:pt x="15688" y="19650"/>
                  <a:pt x="19650" y="15688"/>
                  <a:pt x="19650" y="10800"/>
                </a:cubicBezTo>
                <a:cubicBezTo>
                  <a:pt x="19650" y="5912"/>
                  <a:pt x="15688" y="1950"/>
                  <a:pt x="10800" y="1950"/>
                </a:cubicBezTo>
                <a:cubicBezTo>
                  <a:pt x="5912" y="1950"/>
                  <a:pt x="1950" y="5912"/>
                  <a:pt x="1950" y="10800"/>
                </a:cubicBezTo>
                <a:close/>
              </a:path>
            </a:pathLst>
          </a:custGeom>
          <a:gradFill rotWithShape="1">
            <a:gsLst>
              <a:gs pos="0">
                <a:schemeClr val="accent1">
                  <a:alpha val="60001"/>
                </a:schemeClr>
              </a:gs>
              <a:gs pos="50000">
                <a:schemeClr val="accent1">
                  <a:gamma/>
                  <a:tint val="31765"/>
                  <a:invGamma/>
                  <a:alpha val="60001"/>
                </a:schemeClr>
              </a:gs>
              <a:gs pos="100000">
                <a:schemeClr val="accent1">
                  <a:alpha val="60001"/>
                </a:schemeClr>
              </a:gs>
            </a:gsLst>
            <a:lin ang="18900000" scaled="1"/>
          </a:gradFill>
          <a:ln w="76200">
            <a:solidFill>
              <a:srgbClr val="5F5F5F">
                <a:alpha val="20000"/>
              </a:srgbClr>
            </a:solidFill>
            <a:round/>
            <a:headEnd/>
            <a:tailEnd/>
          </a:ln>
          <a:effectLst/>
        </p:spPr>
        <p:txBody>
          <a:bodyPr wrap="none" anchor="ctr"/>
          <a:lstStyle/>
          <a:p>
            <a:pPr>
              <a:defRPr/>
            </a:pPr>
            <a:endParaRPr lang="en-US"/>
          </a:p>
        </p:txBody>
      </p:sp>
      <p:sp>
        <p:nvSpPr>
          <p:cNvPr id="7" name="TextBox 3"/>
          <p:cNvSpPr txBox="1">
            <a:spLocks noChangeArrowheads="1"/>
          </p:cNvSpPr>
          <p:nvPr/>
        </p:nvSpPr>
        <p:spPr bwMode="auto">
          <a:xfrm>
            <a:off x="2571750" y="4746625"/>
            <a:ext cx="3500438" cy="1651000"/>
          </a:xfrm>
          <a:prstGeom prst="rect">
            <a:avLst/>
          </a:prstGeom>
          <a:noFill/>
          <a:ln w="9525">
            <a:noFill/>
            <a:miter lim="800000"/>
            <a:headEnd/>
            <a:tailEnd/>
          </a:ln>
        </p:spPr>
        <p:txBody>
          <a:bodyPr>
            <a:spAutoFit/>
          </a:bodyPr>
          <a:lstStyle/>
          <a:p>
            <a:pPr algn="ctr" rtl="1">
              <a:lnSpc>
                <a:spcPct val="150000"/>
              </a:lnSpc>
              <a:defRPr/>
            </a:pPr>
            <a:r>
              <a:rPr lang="fa-IR" sz="3600" b="1" dirty="0">
                <a:effectLst>
                  <a:outerShdw blurRad="38100" dist="38100" dir="2700000" algn="tl">
                    <a:srgbClr val="000000">
                      <a:alpha val="43137"/>
                    </a:srgbClr>
                  </a:outerShdw>
                </a:effectLst>
                <a:cs typeface="Arial" pitchFamily="34" charset="0"/>
              </a:rPr>
              <a:t>مطرح شدن مبحثی به نام </a:t>
            </a:r>
            <a:r>
              <a:rPr lang="en-US" sz="3600" b="1" dirty="0">
                <a:solidFill>
                  <a:srgbClr val="FF0000"/>
                </a:solidFill>
                <a:effectLst>
                  <a:outerShdw blurRad="38100" dist="38100" dir="2700000" algn="tl">
                    <a:srgbClr val="000000">
                      <a:alpha val="43137"/>
                    </a:srgbClr>
                  </a:outerShdw>
                </a:effectLst>
                <a:cs typeface="Arial" pitchFamily="34" charset="0"/>
              </a:rPr>
              <a:t>VOC</a:t>
            </a:r>
          </a:p>
        </p:txBody>
      </p:sp>
      <p:grpSp>
        <p:nvGrpSpPr>
          <p:cNvPr id="23557" name="Group 8"/>
          <p:cNvGrpSpPr>
            <a:grpSpLocks/>
          </p:cNvGrpSpPr>
          <p:nvPr/>
        </p:nvGrpSpPr>
        <p:grpSpPr bwMode="auto">
          <a:xfrm>
            <a:off x="3143250" y="1000125"/>
            <a:ext cx="5357813" cy="2571750"/>
            <a:chOff x="720" y="1392"/>
            <a:chExt cx="4058" cy="480"/>
          </a:xfrm>
        </p:grpSpPr>
        <p:sp>
          <p:nvSpPr>
            <p:cNvPr id="25" name="AutoShape 9"/>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a:defRPr/>
              </a:pPr>
              <a:endParaRPr lang="en-US"/>
            </a:p>
          </p:txBody>
        </p:sp>
        <p:grpSp>
          <p:nvGrpSpPr>
            <p:cNvPr id="23561" name="Group 10"/>
            <p:cNvGrpSpPr>
              <a:grpSpLocks/>
            </p:cNvGrpSpPr>
            <p:nvPr/>
          </p:nvGrpSpPr>
          <p:grpSpPr bwMode="auto">
            <a:xfrm>
              <a:off x="730" y="1407"/>
              <a:ext cx="4043" cy="444"/>
              <a:chOff x="744" y="1407"/>
              <a:chExt cx="3988" cy="444"/>
            </a:xfrm>
          </p:grpSpPr>
          <p:sp>
            <p:nvSpPr>
              <p:cNvPr id="27" name="AutoShape 11"/>
              <p:cNvSpPr>
                <a:spLocks noChangeArrowheads="1"/>
              </p:cNvSpPr>
              <p:nvPr/>
            </p:nvSpPr>
            <p:spPr bwMode="ltGray">
              <a:xfrm>
                <a:off x="744" y="1736"/>
                <a:ext cx="3991"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pPr>
                  <a:defRPr/>
                </a:pPr>
                <a:endParaRPr lang="en-US"/>
              </a:p>
            </p:txBody>
          </p:sp>
          <p:sp>
            <p:nvSpPr>
              <p:cNvPr id="28" name="AutoShape 12"/>
              <p:cNvSpPr>
                <a:spLocks noChangeArrowheads="1"/>
              </p:cNvSpPr>
              <p:nvPr/>
            </p:nvSpPr>
            <p:spPr bwMode="ltGray">
              <a:xfrm>
                <a:off x="744" y="1407"/>
                <a:ext cx="3991"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pPr>
                  <a:defRPr/>
                </a:pPr>
                <a:endParaRPr lang="en-US"/>
              </a:p>
            </p:txBody>
          </p:sp>
        </p:grpSp>
      </p:grpSp>
      <p:sp>
        <p:nvSpPr>
          <p:cNvPr id="24578" name="TextBox 3"/>
          <p:cNvSpPr txBox="1">
            <a:spLocks noChangeArrowheads="1"/>
          </p:cNvSpPr>
          <p:nvPr/>
        </p:nvSpPr>
        <p:spPr bwMode="auto">
          <a:xfrm>
            <a:off x="3214688" y="1214438"/>
            <a:ext cx="5286375" cy="2032000"/>
          </a:xfrm>
          <a:prstGeom prst="rect">
            <a:avLst/>
          </a:prstGeom>
          <a:noFill/>
          <a:ln w="9525">
            <a:noFill/>
            <a:miter lim="800000"/>
            <a:headEnd/>
            <a:tailEnd/>
          </a:ln>
        </p:spPr>
        <p:txBody>
          <a:bodyPr>
            <a:spAutoFit/>
          </a:bodyPr>
          <a:lstStyle/>
          <a:p>
            <a:pPr algn="ctr" rtl="1">
              <a:lnSpc>
                <a:spcPct val="150000"/>
              </a:lnSpc>
              <a:defRPr/>
            </a:pPr>
            <a:r>
              <a:rPr lang="ar-SA" sz="2800" b="1" dirty="0">
                <a:cs typeface="Arial" pitchFamily="34" charset="0"/>
              </a:rPr>
              <a:t>موضوع</a:t>
            </a:r>
            <a:r>
              <a:rPr lang="fa-IR" sz="2800" b="1" dirty="0">
                <a:cs typeface="Arial" pitchFamily="34" charset="0"/>
              </a:rPr>
              <a:t> اصلی</a:t>
            </a:r>
            <a:r>
              <a:rPr lang="ar-SA" sz="2800" b="1" dirty="0">
                <a:cs typeface="Arial" pitchFamily="34" charset="0"/>
              </a:rPr>
              <a:t> </a:t>
            </a:r>
            <a:r>
              <a:rPr lang="en-US" sz="2800" b="1" dirty="0">
                <a:cs typeface="Arial" pitchFamily="34" charset="0"/>
              </a:rPr>
              <a:t>QFD</a:t>
            </a:r>
            <a:r>
              <a:rPr lang="ar-SA" sz="2800" b="1" dirty="0">
                <a:cs typeface="Arial" pitchFamily="34" charset="0"/>
              </a:rPr>
              <a:t> </a:t>
            </a:r>
            <a:r>
              <a:rPr lang="ar-SA" sz="2800" b="1" dirty="0">
                <a:solidFill>
                  <a:srgbClr val="FF0000"/>
                </a:solidFill>
                <a:effectLst>
                  <a:outerShdw blurRad="38100" dist="38100" dir="2700000" algn="tl">
                    <a:srgbClr val="000000">
                      <a:alpha val="43137"/>
                    </a:srgbClr>
                  </a:outerShdw>
                </a:effectLst>
                <a:cs typeface="Arial" pitchFamily="34" charset="0"/>
              </a:rPr>
              <a:t>نیازها و انتظارات مشتری</a:t>
            </a:r>
            <a:r>
              <a:rPr lang="ar-SA" sz="2800" b="1" dirty="0">
                <a:cs typeface="Arial" pitchFamily="34" charset="0"/>
              </a:rPr>
              <a:t> است.</a:t>
            </a:r>
            <a:r>
              <a:rPr lang="fa-IR" sz="2800" b="1" dirty="0">
                <a:cs typeface="Arial" pitchFamily="34" charset="0"/>
              </a:rPr>
              <a:t> یعنی </a:t>
            </a:r>
            <a:r>
              <a:rPr lang="ar-SA" sz="2800" b="1" dirty="0">
                <a:cs typeface="Arial" pitchFamily="34" charset="0"/>
              </a:rPr>
              <a:t>مشتری واقعا</a:t>
            </a:r>
            <a:r>
              <a:rPr lang="fa-IR" sz="2800" b="1" dirty="0">
                <a:cs typeface="Arial" pitchFamily="34" charset="0"/>
              </a:rPr>
              <a:t>ً</a:t>
            </a:r>
            <a:r>
              <a:rPr lang="ar-SA" sz="2800" b="1" dirty="0">
                <a:cs typeface="Arial" pitchFamily="34" charset="0"/>
              </a:rPr>
              <a:t> چه می‌خواهد</a:t>
            </a:r>
            <a:r>
              <a:rPr lang="fa-IR" sz="2800" b="1" dirty="0">
                <a:cs typeface="Arial" pitchFamily="34" charset="0"/>
              </a:rPr>
              <a:t> و </a:t>
            </a:r>
            <a:r>
              <a:rPr lang="ar-SA" sz="2800" b="1" dirty="0">
                <a:cs typeface="Arial" pitchFamily="34" charset="0"/>
              </a:rPr>
              <a:t>انتظارات مشتری چیست</a:t>
            </a:r>
            <a:r>
              <a:rPr lang="fa-IR" sz="2800" b="1" dirty="0">
                <a:cs typeface="Arial" pitchFamily="34" charset="0"/>
              </a:rPr>
              <a:t> .</a:t>
            </a:r>
            <a:endParaRPr lang="en-US" sz="2800" b="1" dirty="0">
              <a:cs typeface="Arial" pitchFamily="34" charset="0"/>
            </a:endParaRPr>
          </a:p>
        </p:txBody>
      </p:sp>
      <p:sp>
        <p:nvSpPr>
          <p:cNvPr id="29" name="Freeform 50"/>
          <p:cNvSpPr>
            <a:spLocks/>
          </p:cNvSpPr>
          <p:nvPr/>
        </p:nvSpPr>
        <p:spPr bwMode="gray">
          <a:xfrm rot="21068278">
            <a:off x="5945188" y="3671888"/>
            <a:ext cx="2408237" cy="2251075"/>
          </a:xfrm>
          <a:custGeom>
            <a:avLst/>
            <a:gdLst/>
            <a:ahLst/>
            <a:cxnLst>
              <a:cxn ang="0">
                <a:pos x="0" y="756"/>
              </a:cxn>
              <a:cxn ang="0">
                <a:pos x="191" y="591"/>
              </a:cxn>
              <a:cxn ang="0">
                <a:pos x="190" y="672"/>
              </a:cxn>
              <a:cxn ang="0">
                <a:pos x="194" y="672"/>
              </a:cxn>
              <a:cxn ang="0">
                <a:pos x="205" y="672"/>
              </a:cxn>
              <a:cxn ang="0">
                <a:pos x="225" y="671"/>
              </a:cxn>
              <a:cxn ang="0">
                <a:pos x="250" y="667"/>
              </a:cxn>
              <a:cxn ang="0">
                <a:pos x="281" y="662"/>
              </a:cxn>
              <a:cxn ang="0">
                <a:pos x="316" y="653"/>
              </a:cxn>
              <a:cxn ang="0">
                <a:pos x="356" y="641"/>
              </a:cxn>
              <a:cxn ang="0">
                <a:pos x="399" y="626"/>
              </a:cxn>
              <a:cxn ang="0">
                <a:pos x="444" y="605"/>
              </a:cxn>
              <a:cxn ang="0">
                <a:pos x="492" y="578"/>
              </a:cxn>
              <a:cxn ang="0">
                <a:pos x="540" y="547"/>
              </a:cxn>
              <a:cxn ang="0">
                <a:pos x="587" y="508"/>
              </a:cxn>
              <a:cxn ang="0">
                <a:pos x="635" y="463"/>
              </a:cxn>
              <a:cxn ang="0">
                <a:pos x="689" y="405"/>
              </a:cxn>
              <a:cxn ang="0">
                <a:pos x="737" y="350"/>
              </a:cxn>
              <a:cxn ang="0">
                <a:pos x="780" y="298"/>
              </a:cxn>
              <a:cxn ang="0">
                <a:pos x="816" y="249"/>
              </a:cxn>
              <a:cxn ang="0">
                <a:pos x="847" y="204"/>
              </a:cxn>
              <a:cxn ang="0">
                <a:pos x="873" y="164"/>
              </a:cxn>
              <a:cxn ang="0">
                <a:pos x="895" y="126"/>
              </a:cxn>
              <a:cxn ang="0">
                <a:pos x="913" y="94"/>
              </a:cxn>
              <a:cxn ang="0">
                <a:pos x="926" y="66"/>
              </a:cxn>
              <a:cxn ang="0">
                <a:pos x="936" y="42"/>
              </a:cxn>
              <a:cxn ang="0">
                <a:pos x="944" y="24"/>
              </a:cxn>
              <a:cxn ang="0">
                <a:pos x="949" y="12"/>
              </a:cxn>
              <a:cxn ang="0">
                <a:pos x="952" y="2"/>
              </a:cxn>
              <a:cxn ang="0">
                <a:pos x="952" y="0"/>
              </a:cxn>
              <a:cxn ang="0">
                <a:pos x="952" y="4"/>
              </a:cxn>
              <a:cxn ang="0">
                <a:pos x="950" y="17"/>
              </a:cxn>
              <a:cxn ang="0">
                <a:pos x="948" y="36"/>
              </a:cxn>
              <a:cxn ang="0">
                <a:pos x="942" y="62"/>
              </a:cxn>
              <a:cxn ang="0">
                <a:pos x="936" y="93"/>
              </a:cxn>
              <a:cxn ang="0">
                <a:pos x="927" y="130"/>
              </a:cxn>
              <a:cxn ang="0">
                <a:pos x="914" y="172"/>
              </a:cxn>
              <a:cxn ang="0">
                <a:pos x="899" y="217"/>
              </a:cxn>
              <a:cxn ang="0">
                <a:pos x="881" y="264"/>
              </a:cxn>
              <a:cxn ang="0">
                <a:pos x="857" y="315"/>
              </a:cxn>
              <a:cxn ang="0">
                <a:pos x="830" y="368"/>
              </a:cxn>
              <a:cxn ang="0">
                <a:pos x="798" y="421"/>
              </a:cxn>
              <a:cxn ang="0">
                <a:pos x="762" y="475"/>
              </a:cxn>
              <a:cxn ang="0">
                <a:pos x="719" y="529"/>
              </a:cxn>
              <a:cxn ang="0">
                <a:pos x="671" y="582"/>
              </a:cxn>
              <a:cxn ang="0">
                <a:pos x="613" y="637"/>
              </a:cxn>
              <a:cxn ang="0">
                <a:pos x="555" y="685"/>
              </a:cxn>
              <a:cxn ang="0">
                <a:pos x="500" y="726"/>
              </a:cxn>
              <a:cxn ang="0">
                <a:pos x="447" y="761"/>
              </a:cxn>
              <a:cxn ang="0">
                <a:pos x="396" y="790"/>
              </a:cxn>
              <a:cxn ang="0">
                <a:pos x="350" y="813"/>
              </a:cxn>
              <a:cxn ang="0">
                <a:pos x="307" y="831"/>
              </a:cxn>
              <a:cxn ang="0">
                <a:pos x="270" y="845"/>
              </a:cxn>
              <a:cxn ang="0">
                <a:pos x="238" y="855"/>
              </a:cxn>
              <a:cxn ang="0">
                <a:pos x="212" y="862"/>
              </a:cxn>
              <a:cxn ang="0">
                <a:pos x="192" y="866"/>
              </a:cxn>
              <a:cxn ang="0">
                <a:pos x="181" y="868"/>
              </a:cxn>
              <a:cxn ang="0">
                <a:pos x="176" y="868"/>
              </a:cxn>
              <a:cxn ang="0">
                <a:pos x="167" y="947"/>
              </a:cxn>
              <a:cxn ang="0">
                <a:pos x="0" y="756"/>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gradFill rotWithShape="1">
            <a:gsLst>
              <a:gs pos="0">
                <a:srgbClr val="FFFFFF"/>
              </a:gs>
              <a:gs pos="100000">
                <a:srgbClr val="90BBD0"/>
              </a:gs>
            </a:gsLst>
            <a:lin ang="0" scaled="1"/>
          </a:gradFill>
          <a:ln w="0">
            <a:noFill/>
            <a:prstDash val="solid"/>
            <a:round/>
            <a:headEnd/>
            <a:tailEnd/>
          </a:ln>
          <a:effectLst>
            <a:outerShdw dist="107763" dir="2700000" algn="ctr" rotWithShape="0">
              <a:srgbClr val="080808">
                <a:alpha val="50000"/>
              </a:srgbClr>
            </a:outerShdw>
          </a:effectLst>
        </p:spPr>
        <p:txBody>
          <a:bodyPr/>
          <a:lstStyle/>
          <a:p>
            <a:pPr>
              <a:defRPr/>
            </a:pPr>
            <a:endParaRPr lang="en-US"/>
          </a:p>
        </p:txBody>
      </p:sp>
      <p:sp>
        <p:nvSpPr>
          <p:cNvPr id="12" name="Footer Placeholder 11"/>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1000"/>
                                        <p:tgtEl>
                                          <p:spTgt spid="29"/>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9"/>
          <p:cNvSpPr>
            <a:spLocks noChangeArrowheads="1"/>
          </p:cNvSpPr>
          <p:nvPr/>
        </p:nvSpPr>
        <p:spPr bwMode="ltGray">
          <a:xfrm>
            <a:off x="2452688" y="4248150"/>
            <a:ext cx="5548312" cy="1241425"/>
          </a:xfrm>
          <a:prstGeom prst="roundRect">
            <a:avLst>
              <a:gd name="adj" fmla="val 16667"/>
            </a:avLst>
          </a:prstGeom>
          <a:solidFill>
            <a:schemeClr val="accent5">
              <a:lumMod val="60000"/>
              <a:lumOff val="40000"/>
            </a:schemeClr>
          </a:solidFill>
          <a:ln w="57150" algn="ctr">
            <a:solidFill>
              <a:schemeClr val="bg2"/>
            </a:solidFill>
            <a:round/>
            <a:headEnd/>
            <a:tailEnd/>
          </a:ln>
          <a:effectLst/>
        </p:spPr>
        <p:txBody>
          <a:bodyPr wrap="none" anchor="ctr"/>
          <a:lstStyle/>
          <a:p>
            <a:pPr>
              <a:defRPr/>
            </a:pPr>
            <a:endParaRPr lang="en-US"/>
          </a:p>
        </p:txBody>
      </p:sp>
      <p:sp>
        <p:nvSpPr>
          <p:cNvPr id="24579" name="Rectangle 20"/>
          <p:cNvSpPr>
            <a:spLocks noChangeArrowheads="1"/>
          </p:cNvSpPr>
          <p:nvPr/>
        </p:nvSpPr>
        <p:spPr bwMode="auto">
          <a:xfrm>
            <a:off x="3068638" y="4456113"/>
            <a:ext cx="4789487" cy="830262"/>
          </a:xfrm>
          <a:prstGeom prst="rect">
            <a:avLst/>
          </a:prstGeom>
          <a:noFill/>
          <a:ln w="9525" algn="ctr">
            <a:noFill/>
            <a:miter lim="800000"/>
            <a:headEnd/>
            <a:tailEnd/>
          </a:ln>
        </p:spPr>
        <p:txBody>
          <a:bodyPr>
            <a:spAutoFit/>
          </a:bodyPr>
          <a:lstStyle/>
          <a:p>
            <a:pPr algn="ctr" rtl="1" eaLnBrk="0" hangingPunct="0">
              <a:buClr>
                <a:srgbClr val="D7181F"/>
              </a:buClr>
              <a:buFont typeface="Wingdings" pitchFamily="2" charset="2"/>
              <a:buNone/>
            </a:pPr>
            <a:r>
              <a:rPr lang="ar-SA" sz="2400" b="1">
                <a:cs typeface="Arial" pitchFamily="34" charset="0"/>
              </a:rPr>
              <a:t>لیست نیازمندی های مشتری در مورد محصول جدید را صدای مشتری گویند.</a:t>
            </a:r>
            <a:endParaRPr lang="en-US" sz="2400" b="1">
              <a:cs typeface="Arial" pitchFamily="34" charset="0"/>
            </a:endParaRPr>
          </a:p>
        </p:txBody>
      </p:sp>
      <p:pic>
        <p:nvPicPr>
          <p:cNvPr id="24580" name="Picture 21" descr="YG_circle001"/>
          <p:cNvPicPr>
            <a:picLocks noChangeAspect="1" noChangeArrowheads="1"/>
          </p:cNvPicPr>
          <p:nvPr/>
        </p:nvPicPr>
        <p:blipFill>
          <a:blip r:embed="rId2"/>
          <a:srcRect/>
          <a:stretch>
            <a:fillRect/>
          </a:stretch>
        </p:blipFill>
        <p:spPr bwMode="auto">
          <a:xfrm>
            <a:off x="1076325" y="3921125"/>
            <a:ext cx="1936750" cy="1936750"/>
          </a:xfrm>
          <a:prstGeom prst="rect">
            <a:avLst/>
          </a:prstGeom>
          <a:noFill/>
          <a:ln w="9525">
            <a:noFill/>
            <a:miter lim="800000"/>
            <a:headEnd/>
            <a:tailEnd/>
          </a:ln>
        </p:spPr>
      </p:pic>
      <p:sp>
        <p:nvSpPr>
          <p:cNvPr id="24581" name="Text Box 22"/>
          <p:cNvSpPr txBox="1">
            <a:spLocks noChangeArrowheads="1"/>
          </p:cNvSpPr>
          <p:nvPr/>
        </p:nvSpPr>
        <p:spPr bwMode="gray">
          <a:xfrm>
            <a:off x="1285875" y="4384675"/>
            <a:ext cx="1458913" cy="830263"/>
          </a:xfrm>
          <a:prstGeom prst="rect">
            <a:avLst/>
          </a:prstGeom>
          <a:noFill/>
          <a:ln w="9525" algn="ctr">
            <a:noFill/>
            <a:miter lim="800000"/>
            <a:headEnd/>
            <a:tailEnd/>
          </a:ln>
        </p:spPr>
        <p:txBody>
          <a:bodyPr>
            <a:spAutoFit/>
          </a:bodyPr>
          <a:lstStyle/>
          <a:p>
            <a:pPr algn="ctr" rtl="1"/>
            <a:r>
              <a:rPr lang="en-US" sz="2400" b="1">
                <a:latin typeface="Times New Roman" pitchFamily="18" charset="0"/>
                <a:cs typeface="Times New Roman" pitchFamily="18" charset="0"/>
              </a:rPr>
              <a:t>vioce of customer</a:t>
            </a:r>
          </a:p>
        </p:txBody>
      </p:sp>
      <p:pic>
        <p:nvPicPr>
          <p:cNvPr id="24582" name="Picture 7" descr="untitled.bmp"/>
          <p:cNvPicPr>
            <a:picLocks noChangeAspect="1"/>
          </p:cNvPicPr>
          <p:nvPr/>
        </p:nvPicPr>
        <p:blipFill>
          <a:blip r:embed="rId3"/>
          <a:srcRect/>
          <a:stretch>
            <a:fillRect/>
          </a:stretch>
        </p:blipFill>
        <p:spPr bwMode="auto">
          <a:xfrm>
            <a:off x="1071563" y="857250"/>
            <a:ext cx="6929437" cy="31115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p:cNvSpPr txBox="1">
            <a:spLocks noChangeArrowheads="1"/>
          </p:cNvSpPr>
          <p:nvPr/>
        </p:nvSpPr>
        <p:spPr bwMode="auto">
          <a:xfrm>
            <a:off x="285750" y="2357438"/>
            <a:ext cx="8572500" cy="1951037"/>
          </a:xfrm>
          <a:prstGeom prst="rect">
            <a:avLst/>
          </a:prstGeom>
          <a:noFill/>
          <a:ln w="9525">
            <a:noFill/>
            <a:miter lim="800000"/>
            <a:headEnd/>
            <a:tailEnd/>
          </a:ln>
        </p:spPr>
        <p:txBody>
          <a:bodyPr>
            <a:spAutoFit/>
          </a:bodyPr>
          <a:lstStyle/>
          <a:p>
            <a:pPr algn="justLow" rtl="1">
              <a:lnSpc>
                <a:spcPct val="150000"/>
              </a:lnSpc>
            </a:pPr>
            <a:r>
              <a:rPr lang="fa-IR" sz="2800" b="1">
                <a:cs typeface="Arial" pitchFamily="34" charset="0"/>
              </a:rPr>
              <a:t>به منظور کسب اطمینان از عدم حذف موارد مورد نیاز و ثبت روش ها و ابزارهای مورد استفاده در یک پروژه عملی </a:t>
            </a:r>
            <a:r>
              <a:rPr lang="en-US" sz="2800" b="1">
                <a:cs typeface="Arial" pitchFamily="34" charset="0"/>
              </a:rPr>
              <a:t>QFD</a:t>
            </a:r>
            <a:r>
              <a:rPr lang="fa-IR" sz="2800" b="1">
                <a:cs typeface="Arial" pitchFamily="34" charset="0"/>
              </a:rPr>
              <a:t> از نموداری شبیه استخوان ماهی (علت و معلول) مطابق شکل استفاده می نماییم.</a:t>
            </a:r>
            <a:endParaRPr lang="en-US" sz="2800" b="1">
              <a:cs typeface="Arial" pitchFamily="34" charset="0"/>
            </a:endParaRPr>
          </a:p>
        </p:txBody>
      </p:sp>
      <p:sp>
        <p:nvSpPr>
          <p:cNvPr id="3" name="Footer Placeholder 2"/>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142875" y="1643063"/>
            <a:ext cx="8858250" cy="4643437"/>
          </a:xfrm>
          <a:prstGeom prst="rect">
            <a:avLst/>
          </a:prstGeom>
          <a:noFill/>
          <a:ln w="9525">
            <a:noFill/>
            <a:miter lim="800000"/>
            <a:headEnd/>
            <a:tailEnd/>
          </a:ln>
          <a:effectLst>
            <a:prstShdw prst="shdw17" dist="17961" dir="2700000">
              <a:schemeClr val="bg2"/>
            </a:prstShdw>
          </a:effectLst>
        </p:spPr>
      </p:pic>
      <p:sp>
        <p:nvSpPr>
          <p:cNvPr id="4" name="Oval 3"/>
          <p:cNvSpPr/>
          <p:nvPr/>
        </p:nvSpPr>
        <p:spPr>
          <a:xfrm>
            <a:off x="2357438" y="4643438"/>
            <a:ext cx="928687" cy="571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5000625"/>
            <a:ext cx="2000250" cy="571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71500" y="4286250"/>
            <a:ext cx="1428750" cy="4286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71500" y="5929313"/>
            <a:ext cx="2357438" cy="357187"/>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8"/>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childTnLst>
                          </p:cTn>
                        </p:par>
                        <p:par>
                          <p:cTn id="16" fill="hold">
                            <p:stCondLst>
                              <p:cond delay="4000"/>
                            </p:stCondLst>
                            <p:childTnLst>
                              <p:par>
                                <p:cTn id="17" presetID="2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3"/>
          <p:cNvSpPr>
            <a:spLocks noGrp="1"/>
          </p:cNvSpPr>
          <p:nvPr>
            <p:ph idx="1"/>
          </p:nvPr>
        </p:nvSpPr>
        <p:spPr>
          <a:xfrm>
            <a:off x="457200" y="1714500"/>
            <a:ext cx="8229600" cy="3922713"/>
          </a:xfrm>
        </p:spPr>
        <p:txBody>
          <a:bodyPr/>
          <a:lstStyle/>
          <a:p>
            <a:pPr algn="justLow" rtl="1" eaLnBrk="1" hangingPunct="1">
              <a:lnSpc>
                <a:spcPct val="150000"/>
              </a:lnSpc>
            </a:pPr>
            <a:r>
              <a:rPr lang="fa-IR" sz="2400" smtClean="0">
                <a:latin typeface="Times New Roman" pitchFamily="18" charset="0"/>
                <a:cs typeface="Times New Roman" pitchFamily="18" charset="0"/>
              </a:rPr>
              <a:t>یکی از راهکارهای مناسب برای بررسی و تحلیل خواسته های خام مشتریان، استفاده از جدول ندای مشتری یا </a:t>
            </a:r>
            <a:r>
              <a:rPr lang="en-US" sz="2400" smtClean="0">
                <a:latin typeface="Times New Roman" pitchFamily="18" charset="0"/>
                <a:cs typeface="Times New Roman" pitchFamily="18" charset="0"/>
              </a:rPr>
              <a:t>VOCT</a:t>
            </a:r>
            <a:r>
              <a:rPr lang="fa-IR" sz="2400" smtClean="0">
                <a:latin typeface="Times New Roman" pitchFamily="18" charset="0"/>
                <a:cs typeface="Times New Roman" pitchFamily="18" charset="0"/>
              </a:rPr>
              <a:t> می باشد.</a:t>
            </a:r>
          </a:p>
          <a:p>
            <a:pPr algn="justLow" rtl="1" eaLnBrk="1" hangingPunct="1">
              <a:lnSpc>
                <a:spcPct val="150000"/>
              </a:lnSpc>
            </a:pPr>
            <a:r>
              <a:rPr lang="ar-SA" sz="2400" smtClean="0">
                <a:latin typeface="Times New Roman" pitchFamily="18" charset="0"/>
                <a:cs typeface="Times New Roman" pitchFamily="18" charset="0"/>
              </a:rPr>
              <a:t>جدول ندای مشتری، ابزاری مفید جهت ایجاد درکی عمیق از خواسته ها و انتظارات مشتریان در ارتباط با محصول است.</a:t>
            </a:r>
            <a:endParaRPr lang="fa-IR" sz="2400" smtClean="0">
              <a:latin typeface="Times New Roman" pitchFamily="18" charset="0"/>
              <a:cs typeface="Times New Roman" pitchFamily="18" charset="0"/>
            </a:endParaRPr>
          </a:p>
          <a:p>
            <a:pPr algn="justLow" rtl="1" eaLnBrk="1" hangingPunct="1">
              <a:lnSpc>
                <a:spcPct val="150000"/>
              </a:lnSpc>
            </a:pPr>
            <a:r>
              <a:rPr lang="fa-IR" sz="2400" smtClean="0">
                <a:latin typeface="Times New Roman" pitchFamily="18" charset="0"/>
                <a:cs typeface="Times New Roman" pitchFamily="18" charset="0"/>
              </a:rPr>
              <a:t>به عنوان مثال در اسلاید بعد یک نمونه جدول ندای مشتری تکمیل شده در ارتباط با آفتابگیر خودرو، برای دو مشتری با مشخصات متفاوت آمده است .</a:t>
            </a:r>
            <a:endParaRPr lang="en-US" sz="2400" smtClean="0">
              <a:latin typeface="Times New Roman" pitchFamily="18" charset="0"/>
              <a:cs typeface="Times New Roman" pitchFamily="18" charset="0"/>
            </a:endParaRPr>
          </a:p>
        </p:txBody>
      </p:sp>
      <p:sp>
        <p:nvSpPr>
          <p:cNvPr id="5" name="Title 1"/>
          <p:cNvSpPr txBox="1">
            <a:spLocks/>
          </p:cNvSpPr>
          <p:nvPr/>
        </p:nvSpPr>
        <p:spPr>
          <a:xfrm>
            <a:off x="2357438" y="285750"/>
            <a:ext cx="6472237"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جدول ندای مشتری </a:t>
            </a:r>
            <a:r>
              <a:rPr lang="en-US" sz="5000" b="1" dirty="0">
                <a:solidFill>
                  <a:schemeClr val="tx2"/>
                </a:solidFill>
                <a:ea typeface="+mj-ea"/>
                <a:cs typeface="Arial" pitchFamily="34" charset="0"/>
              </a:rPr>
              <a:t>VOCT</a:t>
            </a:r>
            <a:r>
              <a:rPr lang="fa-IR" sz="5000" b="1" dirty="0">
                <a:solidFill>
                  <a:schemeClr val="tx2"/>
                </a:solidFill>
                <a:ea typeface="+mj-ea"/>
                <a:cs typeface="Arial" pitchFamily="34" charset="0"/>
              </a:rPr>
              <a:t> :</a:t>
            </a:r>
            <a:endParaRPr lang="en-US" sz="5000" dirty="0">
              <a:solidFill>
                <a:schemeClr val="tx2"/>
              </a:solidFill>
              <a:ea typeface="+mj-ea"/>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57438" y="285750"/>
            <a:ext cx="6472237"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جدول ندای مشتری </a:t>
            </a:r>
            <a:r>
              <a:rPr lang="en-US" sz="5000" b="1" dirty="0">
                <a:solidFill>
                  <a:schemeClr val="tx2"/>
                </a:solidFill>
                <a:ea typeface="+mj-ea"/>
                <a:cs typeface="Arial" pitchFamily="34" charset="0"/>
              </a:rPr>
              <a:t>VOCT</a:t>
            </a:r>
            <a:r>
              <a:rPr lang="fa-IR" sz="5000" b="1" dirty="0">
                <a:solidFill>
                  <a:schemeClr val="tx2"/>
                </a:solidFill>
                <a:ea typeface="+mj-ea"/>
                <a:cs typeface="Arial" pitchFamily="34" charset="0"/>
              </a:rPr>
              <a:t> :</a:t>
            </a:r>
            <a:endParaRPr lang="en-US" sz="5000" dirty="0">
              <a:solidFill>
                <a:schemeClr val="tx2"/>
              </a:solidFill>
              <a:ea typeface="+mj-ea"/>
              <a:cs typeface="Arial" pitchFamily="34" charset="0"/>
            </a:endParaRPr>
          </a:p>
        </p:txBody>
      </p:sp>
      <p:pic>
        <p:nvPicPr>
          <p:cNvPr id="28675" name="Picture 2"/>
          <p:cNvPicPr>
            <a:picLocks noChangeAspect="1" noChangeArrowheads="1"/>
          </p:cNvPicPr>
          <p:nvPr/>
        </p:nvPicPr>
        <p:blipFill>
          <a:blip r:embed="rId2"/>
          <a:srcRect/>
          <a:stretch>
            <a:fillRect/>
          </a:stretch>
        </p:blipFill>
        <p:spPr bwMode="auto">
          <a:xfrm>
            <a:off x="1000125" y="1500188"/>
            <a:ext cx="7429500" cy="5072062"/>
          </a:xfrm>
          <a:prstGeom prst="rect">
            <a:avLst/>
          </a:prstGeom>
          <a:noFill/>
          <a:ln w="9525">
            <a:noFill/>
            <a:miter lim="800000"/>
            <a:headEnd/>
            <a:tailEnd/>
          </a:ln>
          <a:effectLst>
            <a:prstShdw prst="shdw17" dist="17961" dir="2700000">
              <a:schemeClr val="bg2"/>
            </a:prstShdw>
          </a:effectLst>
        </p:spPr>
      </p:pic>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857875" y="428625"/>
            <a:ext cx="2828925" cy="1143000"/>
          </a:xfrm>
        </p:spPr>
        <p:txBody>
          <a:bodyPr/>
          <a:lstStyle/>
          <a:p>
            <a:pPr algn="r" rtl="1" eaLnBrk="1" hangingPunct="1"/>
            <a:r>
              <a:rPr lang="fa-IR" b="1" smtClean="0">
                <a:latin typeface="Arial" pitchFamily="34" charset="0"/>
                <a:cs typeface="Arial" pitchFamily="34" charset="0"/>
              </a:rPr>
              <a:t>مقدمه :</a:t>
            </a:r>
            <a:endParaRPr lang="en-US" smtClean="0">
              <a:latin typeface="Arial" pitchFamily="34" charset="0"/>
              <a:cs typeface="Arial" pitchFamily="34" charset="0"/>
            </a:endParaRPr>
          </a:p>
        </p:txBody>
      </p:sp>
      <p:sp>
        <p:nvSpPr>
          <p:cNvPr id="12291" name="Content Placeholder 2"/>
          <p:cNvSpPr>
            <a:spLocks noGrp="1"/>
          </p:cNvSpPr>
          <p:nvPr>
            <p:ph idx="1"/>
          </p:nvPr>
        </p:nvSpPr>
        <p:spPr>
          <a:xfrm>
            <a:off x="457200" y="1600200"/>
            <a:ext cx="8229600" cy="4829175"/>
          </a:xfrm>
        </p:spPr>
        <p:txBody>
          <a:bodyPr/>
          <a:lstStyle/>
          <a:p>
            <a:pPr algn="justLow" rtl="1" eaLnBrk="1" hangingPunct="1">
              <a:lnSpc>
                <a:spcPct val="150000"/>
              </a:lnSpc>
            </a:pPr>
            <a:r>
              <a:rPr lang="ar-SA" sz="2800" b="1" dirty="0" smtClean="0">
                <a:latin typeface="Times New Roman" pitchFamily="18" charset="0"/>
                <a:ea typeface="Majalla UI"/>
                <a:cs typeface="Times New Roman" pitchFamily="18" charset="0"/>
              </a:rPr>
              <a:t>بیان نیازمندی های مشتریان به صورت خصوصیات تکنیکی محصول می</a:t>
            </a:r>
            <a:r>
              <a:rPr lang="fa-IR" sz="2800" b="1" dirty="0" smtClean="0">
                <a:latin typeface="Times New Roman" pitchFamily="18" charset="0"/>
                <a:ea typeface="Majalla UI"/>
                <a:cs typeface="Times New Roman" pitchFamily="18" charset="0"/>
              </a:rPr>
              <a:t> </a:t>
            </a:r>
            <a:r>
              <a:rPr lang="ar-SA" sz="2800" b="1" dirty="0" smtClean="0">
                <a:latin typeface="Times New Roman" pitchFamily="18" charset="0"/>
                <a:ea typeface="Majalla UI"/>
                <a:cs typeface="Times New Roman" pitchFamily="18" charset="0"/>
              </a:rPr>
              <a:t>تواند بسیار مشکل باشد.</a:t>
            </a:r>
            <a:endParaRPr lang="fa-IR" sz="2800" b="1" dirty="0" smtClean="0">
              <a:latin typeface="Times New Roman" pitchFamily="18" charset="0"/>
              <a:ea typeface="Majalla UI"/>
              <a:cs typeface="Times New Roman" pitchFamily="18" charset="0"/>
            </a:endParaRPr>
          </a:p>
          <a:p>
            <a:pPr algn="justLow" rtl="1" eaLnBrk="1" hangingPunct="1">
              <a:lnSpc>
                <a:spcPct val="150000"/>
              </a:lnSpc>
            </a:pPr>
            <a:r>
              <a:rPr lang="ar-SA" sz="2800" b="1" dirty="0" smtClean="0">
                <a:latin typeface="Times New Roman" pitchFamily="18" charset="0"/>
                <a:ea typeface="Majalla UI"/>
                <a:cs typeface="Times New Roman" pitchFamily="18" charset="0"/>
              </a:rPr>
              <a:t>نیازمند</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های مشتریان اغلب مبهم و گاهی اوقات در تضاد با هم هستند و از آنجا که ز</a:t>
            </a:r>
            <a:r>
              <a:rPr lang="fa-IR" sz="2800" b="1" dirty="0" smtClean="0">
                <a:latin typeface="Times New Roman" pitchFamily="18" charset="0"/>
                <a:ea typeface="Majalla UI"/>
                <a:cs typeface="Times New Roman" pitchFamily="18" charset="0"/>
              </a:rPr>
              <a:t>ب</a:t>
            </a:r>
            <a:r>
              <a:rPr lang="ar-SA" sz="2800" b="1" dirty="0" smtClean="0">
                <a:latin typeface="Times New Roman" pitchFamily="18" charset="0"/>
                <a:ea typeface="Majalla UI"/>
                <a:cs typeface="Times New Roman" pitchFamily="18" charset="0"/>
              </a:rPr>
              <a:t>ان بیان خصوصیات تکنیکی محصول از ز</a:t>
            </a:r>
            <a:r>
              <a:rPr lang="fa-IR" sz="2800" b="1" dirty="0" smtClean="0">
                <a:latin typeface="Times New Roman" pitchFamily="18" charset="0"/>
                <a:ea typeface="Majalla UI"/>
                <a:cs typeface="Times New Roman" pitchFamily="18" charset="0"/>
              </a:rPr>
              <a:t>ب</a:t>
            </a:r>
            <a:r>
              <a:rPr lang="ar-SA" sz="2800" b="1" dirty="0" smtClean="0">
                <a:latin typeface="Times New Roman" pitchFamily="18" charset="0"/>
                <a:ea typeface="Majalla UI"/>
                <a:cs typeface="Times New Roman" pitchFamily="18" charset="0"/>
              </a:rPr>
              <a:t>ان بیان نیازمندی های مشتریان متفاوت است آوای مشتری اغلب گم می شود </a:t>
            </a:r>
            <a:r>
              <a:rPr lang="ar-SA" sz="2800" b="1" dirty="0" smtClean="0">
                <a:solidFill>
                  <a:srgbClr val="FF0000"/>
                </a:solidFill>
                <a:latin typeface="Times New Roman" pitchFamily="18" charset="0"/>
                <a:ea typeface="Majalla UI"/>
                <a:cs typeface="Times New Roman" pitchFamily="18" charset="0"/>
              </a:rPr>
              <a:t>نتیجه نهایی نیز تولید محصولی است که به طور کامل نیازهای مشتریان را برآورده نمی سازد</a:t>
            </a:r>
            <a:r>
              <a:rPr lang="ar-SA" sz="2800" b="1" dirty="0" smtClean="0">
                <a:latin typeface="Times New Roman" pitchFamily="18" charset="0"/>
                <a:ea typeface="Majalla UI"/>
                <a:cs typeface="Times New Roman" pitchFamily="18" charset="0"/>
              </a:rPr>
              <a:t>.</a:t>
            </a:r>
            <a:endParaRPr lang="fa-IR" sz="2800" b="1" dirty="0" smtClean="0">
              <a:latin typeface="Times New Roman" pitchFamily="18" charset="0"/>
              <a:ea typeface="Majalla UI"/>
              <a:cs typeface="Times New Roman" pitchFamily="18" charset="0"/>
            </a:endParaRPr>
          </a:p>
          <a:p>
            <a:pPr algn="justLow" rtl="1" eaLnBrk="1" hangingPunct="1">
              <a:lnSpc>
                <a:spcPct val="150000"/>
              </a:lnSpc>
            </a:pPr>
            <a:endParaRPr lang="fa-IR" sz="2800" b="1" dirty="0" smtClean="0">
              <a:latin typeface="Times New Roman" pitchFamily="18" charset="0"/>
              <a:ea typeface="Majalla UI"/>
              <a:cs typeface="Times New Roman" pitchFamily="18"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3"/>
          <p:cNvSpPr>
            <a:spLocks noGrp="1"/>
          </p:cNvSpPr>
          <p:nvPr>
            <p:ph idx="1"/>
          </p:nvPr>
        </p:nvSpPr>
        <p:spPr>
          <a:xfrm>
            <a:off x="457200" y="1714500"/>
            <a:ext cx="8229600" cy="4500563"/>
          </a:xfrm>
        </p:spPr>
        <p:txBody>
          <a:bodyPr/>
          <a:lstStyle/>
          <a:p>
            <a:pPr algn="justLow" rtl="1" eaLnBrk="1" hangingPunct="1">
              <a:lnSpc>
                <a:spcPct val="150000"/>
              </a:lnSpc>
            </a:pPr>
            <a:r>
              <a:rPr lang="fa-IR" sz="2400" smtClean="0">
                <a:latin typeface="Times New Roman" pitchFamily="18" charset="0"/>
                <a:cs typeface="Times New Roman" pitchFamily="18" charset="0"/>
              </a:rPr>
              <a:t>هدایت اعضای تیم </a:t>
            </a:r>
            <a:r>
              <a:rPr lang="en-US" sz="2400" smtClean="0">
                <a:latin typeface="Times New Roman" pitchFamily="18" charset="0"/>
                <a:cs typeface="Times New Roman" pitchFamily="18" charset="0"/>
              </a:rPr>
              <a:t>QFD</a:t>
            </a:r>
            <a:r>
              <a:rPr lang="fa-IR" sz="2400" smtClean="0">
                <a:latin typeface="Times New Roman" pitchFamily="18" charset="0"/>
                <a:cs typeface="Times New Roman" pitchFamily="18" charset="0"/>
              </a:rPr>
              <a:t> به سوي شکافهاي موجود بین انتظارات و خواسته های مشتریان و درك اعضای تیم از خواسته های موردنظر</a:t>
            </a:r>
          </a:p>
          <a:p>
            <a:pPr algn="justLow" rtl="1" eaLnBrk="1" hangingPunct="1">
              <a:lnSpc>
                <a:spcPct val="150000"/>
              </a:lnSpc>
            </a:pPr>
            <a:r>
              <a:rPr lang="fa-IR" sz="2400" smtClean="0">
                <a:latin typeface="Times New Roman" pitchFamily="18" charset="0"/>
                <a:cs typeface="Times New Roman" pitchFamily="18" charset="0"/>
              </a:rPr>
              <a:t>آشنایی مجریان تیم </a:t>
            </a:r>
            <a:r>
              <a:rPr lang="en-US" sz="2400" smtClean="0">
                <a:latin typeface="Times New Roman" pitchFamily="18" charset="0"/>
                <a:cs typeface="Times New Roman" pitchFamily="18" charset="0"/>
              </a:rPr>
              <a:t>QFD</a:t>
            </a:r>
            <a:r>
              <a:rPr lang="fa-IR" sz="2400" smtClean="0">
                <a:latin typeface="Times New Roman" pitchFamily="18" charset="0"/>
                <a:cs typeface="Times New Roman" pitchFamily="18" charset="0"/>
              </a:rPr>
              <a:t> با نحوه ی استفاده محصول توسط مشتریان</a:t>
            </a:r>
          </a:p>
          <a:p>
            <a:pPr algn="r" rtl="1" eaLnBrk="1" hangingPunct="1"/>
            <a:r>
              <a:rPr lang="fa-IR" sz="2400" smtClean="0">
                <a:latin typeface="Times New Roman" pitchFamily="18" charset="0"/>
                <a:cs typeface="Times New Roman" pitchFamily="18" charset="0"/>
              </a:rPr>
              <a:t>شناسایی و تعیین نیازهای مشتریان از طریق ترجمه، تفسیر و تأمل بر صحبت های شفاهی و داده های مشاهده شده</a:t>
            </a:r>
          </a:p>
          <a:p>
            <a:pPr algn="r" rtl="1" eaLnBrk="1" hangingPunct="1"/>
            <a:r>
              <a:rPr lang="fa-IR" sz="2400" smtClean="0">
                <a:latin typeface="Times New Roman" pitchFamily="18" charset="0"/>
                <a:cs typeface="Times New Roman" pitchFamily="18" charset="0"/>
              </a:rPr>
              <a:t>تعریف و تبیین خواسته ها و ویژگی های جدید محصول براساس تحلیل فعلی و کاربردهای احتمالی آتی</a:t>
            </a:r>
          </a:p>
          <a:p>
            <a:pPr algn="r" rtl="1" eaLnBrk="1" hangingPunct="1"/>
            <a:r>
              <a:rPr lang="fa-IR" sz="2400" smtClean="0">
                <a:latin typeface="Times New Roman" pitchFamily="18" charset="0"/>
                <a:cs typeface="Times New Roman" pitchFamily="18" charset="0"/>
              </a:rPr>
              <a:t>ایجاد و توسعه بازارها و محصولات جدید</a:t>
            </a:r>
            <a:endParaRPr lang="en-US" sz="2400" smtClean="0">
              <a:latin typeface="Times New Roman" pitchFamily="18" charset="0"/>
              <a:cs typeface="Times New Roman" pitchFamily="18" charset="0"/>
            </a:endParaRPr>
          </a:p>
        </p:txBody>
      </p:sp>
      <p:sp>
        <p:nvSpPr>
          <p:cNvPr id="5" name="Title 1"/>
          <p:cNvSpPr txBox="1">
            <a:spLocks/>
          </p:cNvSpPr>
          <p:nvPr/>
        </p:nvSpPr>
        <p:spPr>
          <a:xfrm>
            <a:off x="1214438" y="285750"/>
            <a:ext cx="7615237" cy="1143000"/>
          </a:xfrm>
          <a:prstGeom prst="rect">
            <a:avLst/>
          </a:prstGeom>
        </p:spPr>
        <p:txBody>
          <a:bodyPr lIns="0" rIns="0" bIns="0" anchor="b">
            <a:normAutofit fontScale="92500"/>
          </a:bodyPr>
          <a:lstStyle/>
          <a:p>
            <a:pPr algn="r" rtl="1" fontAlgn="auto">
              <a:spcAft>
                <a:spcPts val="0"/>
              </a:spcAft>
              <a:defRPr/>
            </a:pPr>
            <a:r>
              <a:rPr lang="fa-IR" sz="5000" b="1" dirty="0">
                <a:solidFill>
                  <a:schemeClr val="tx2"/>
                </a:solidFill>
                <a:ea typeface="+mj-ea"/>
                <a:cs typeface="Arial" pitchFamily="34" charset="0"/>
              </a:rPr>
              <a:t>مزایای جدول ندای مشتری </a:t>
            </a:r>
            <a:r>
              <a:rPr lang="en-US" sz="5000" b="1" dirty="0">
                <a:solidFill>
                  <a:schemeClr val="tx2"/>
                </a:solidFill>
                <a:ea typeface="+mj-ea"/>
                <a:cs typeface="Arial" pitchFamily="34" charset="0"/>
              </a:rPr>
              <a:t>VOCT</a:t>
            </a:r>
            <a:r>
              <a:rPr lang="fa-IR" sz="5000" b="1" dirty="0">
                <a:solidFill>
                  <a:schemeClr val="tx2"/>
                </a:solidFill>
                <a:ea typeface="+mj-ea"/>
                <a:cs typeface="Arial" pitchFamily="34" charset="0"/>
              </a:rPr>
              <a:t> :</a:t>
            </a:r>
            <a:endParaRPr lang="en-US" sz="5000" dirty="0">
              <a:solidFill>
                <a:schemeClr val="tx2"/>
              </a:solidFill>
              <a:ea typeface="+mj-ea"/>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3"/>
          <p:cNvSpPr>
            <a:spLocks noGrp="1"/>
          </p:cNvSpPr>
          <p:nvPr>
            <p:ph idx="1"/>
          </p:nvPr>
        </p:nvSpPr>
        <p:spPr>
          <a:xfrm>
            <a:off x="457200" y="1714500"/>
            <a:ext cx="8229600" cy="3571875"/>
          </a:xfrm>
        </p:spPr>
        <p:txBody>
          <a:bodyPr/>
          <a:lstStyle/>
          <a:p>
            <a:pPr algn="justLow" rtl="1" eaLnBrk="1" hangingPunct="1">
              <a:lnSpc>
                <a:spcPct val="150000"/>
              </a:lnSpc>
            </a:pPr>
            <a:r>
              <a:rPr lang="fa-IR" sz="2800" smtClean="0">
                <a:latin typeface="Times New Roman" pitchFamily="18" charset="0"/>
                <a:cs typeface="Times New Roman" pitchFamily="18" charset="0"/>
              </a:rPr>
              <a:t>هدف کلی استفاده از این ابزار، گروه بندی داده های خام حاصل از خواسته های کیفی مشتریان در گروه هایی منطقی و مفید می باشد.</a:t>
            </a:r>
          </a:p>
          <a:p>
            <a:pPr algn="justLow" rtl="1" eaLnBrk="1" hangingPunct="1">
              <a:lnSpc>
                <a:spcPct val="150000"/>
              </a:lnSpc>
            </a:pPr>
            <a:r>
              <a:rPr lang="fa-IR" sz="2800" smtClean="0">
                <a:latin typeface="Times New Roman" pitchFamily="18" charset="0"/>
                <a:cs typeface="Times New Roman" pitchFamily="18" charset="0"/>
              </a:rPr>
              <a:t>نمودار وابستگی بین عوامل، در پاره ای از موارد با عنوان نمودار </a:t>
            </a:r>
            <a:r>
              <a:rPr lang="en-US" sz="2800" smtClean="0">
                <a:latin typeface="Times New Roman" pitchFamily="18" charset="0"/>
                <a:cs typeface="Times New Roman" pitchFamily="18" charset="0"/>
              </a:rPr>
              <a:t>KJ</a:t>
            </a:r>
            <a:r>
              <a:rPr lang="fa-IR" sz="2800" smtClean="0">
                <a:latin typeface="Times New Roman" pitchFamily="18" charset="0"/>
                <a:cs typeface="Times New Roman" pitchFamily="18" charset="0"/>
              </a:rPr>
              <a:t> یا روش </a:t>
            </a:r>
            <a:r>
              <a:rPr lang="en-US" sz="2800" smtClean="0">
                <a:latin typeface="Times New Roman" pitchFamily="18" charset="0"/>
                <a:cs typeface="Times New Roman" pitchFamily="18" charset="0"/>
              </a:rPr>
              <a:t>K.J</a:t>
            </a:r>
            <a:r>
              <a:rPr lang="fa-IR" sz="2800" smtClean="0">
                <a:latin typeface="Times New Roman" pitchFamily="18" charset="0"/>
                <a:cs typeface="Times New Roman" pitchFamily="18" charset="0"/>
              </a:rPr>
              <a:t> شناخته می شود. این نامگذاری به افتخار توسعه دهنده این روش جیرو کاواکینا می باشد.</a:t>
            </a:r>
            <a:endParaRPr lang="en-US" sz="2800" smtClean="0">
              <a:latin typeface="Times New Roman" pitchFamily="18" charset="0"/>
              <a:cs typeface="Times New Roman" pitchFamily="18" charset="0"/>
            </a:endParaRPr>
          </a:p>
        </p:txBody>
      </p:sp>
      <p:sp>
        <p:nvSpPr>
          <p:cNvPr id="5" name="Title 1"/>
          <p:cNvSpPr txBox="1">
            <a:spLocks/>
          </p:cNvSpPr>
          <p:nvPr/>
        </p:nvSpPr>
        <p:spPr>
          <a:xfrm>
            <a:off x="1214438" y="285750"/>
            <a:ext cx="7615237"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نمودار وابستگی بین عوامل :</a:t>
            </a:r>
            <a:endParaRPr lang="en-US" sz="5000" dirty="0">
              <a:solidFill>
                <a:schemeClr val="tx2"/>
              </a:solidFill>
              <a:ea typeface="+mj-ea"/>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85938" y="714375"/>
            <a:ext cx="7043737" cy="714375"/>
          </a:xfrm>
          <a:prstGeom prst="rect">
            <a:avLst/>
          </a:prstGeom>
        </p:spPr>
        <p:txBody>
          <a:bodyPr lIns="0" rIns="0" bIns="0" anchor="b"/>
          <a:lstStyle/>
          <a:p>
            <a:pPr algn="r" rtl="1" fontAlgn="auto">
              <a:spcAft>
                <a:spcPts val="0"/>
              </a:spcAft>
              <a:defRPr/>
            </a:pPr>
            <a:r>
              <a:rPr lang="fa-IR" sz="3600" b="1" dirty="0">
                <a:solidFill>
                  <a:schemeClr val="tx2"/>
                </a:solidFill>
                <a:ea typeface="+mj-ea"/>
                <a:cs typeface="Arial" pitchFamily="34" charset="0"/>
              </a:rPr>
              <a:t>نمونه ای از یک نمودار وابستگی بین عوامل :</a:t>
            </a:r>
            <a:endParaRPr lang="en-US" sz="3600" dirty="0">
              <a:solidFill>
                <a:schemeClr val="tx2"/>
              </a:solidFill>
              <a:ea typeface="+mj-ea"/>
              <a:cs typeface="Arial" pitchFamily="34" charset="0"/>
            </a:endParaRPr>
          </a:p>
        </p:txBody>
      </p:sp>
      <p:pic>
        <p:nvPicPr>
          <p:cNvPr id="31747" name="Picture 2"/>
          <p:cNvPicPr>
            <a:picLocks noChangeAspect="1" noChangeArrowheads="1"/>
          </p:cNvPicPr>
          <p:nvPr/>
        </p:nvPicPr>
        <p:blipFill>
          <a:blip r:embed="rId2"/>
          <a:srcRect/>
          <a:stretch>
            <a:fillRect/>
          </a:stretch>
        </p:blipFill>
        <p:spPr bwMode="auto">
          <a:xfrm>
            <a:off x="285750" y="1433513"/>
            <a:ext cx="8429625" cy="5348287"/>
          </a:xfrm>
          <a:prstGeom prst="rect">
            <a:avLst/>
          </a:prstGeom>
          <a:noFill/>
          <a:ln w="9525">
            <a:noFill/>
            <a:miter lim="800000"/>
            <a:headEnd/>
            <a:tailEnd/>
          </a:ln>
          <a:effectLst>
            <a:prstShdw prst="shdw17" dist="17961" dir="2700000">
              <a:schemeClr val="bg2"/>
            </a:prstShdw>
          </a:effectLst>
        </p:spPr>
      </p:pic>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3"/>
          <p:cNvSpPr>
            <a:spLocks noGrp="1"/>
          </p:cNvSpPr>
          <p:nvPr>
            <p:ph idx="1"/>
          </p:nvPr>
        </p:nvSpPr>
        <p:spPr>
          <a:xfrm>
            <a:off x="357188" y="1714500"/>
            <a:ext cx="8429625" cy="1357313"/>
          </a:xfrm>
        </p:spPr>
        <p:txBody>
          <a:bodyPr/>
          <a:lstStyle/>
          <a:p>
            <a:pPr algn="justLow" rtl="1" eaLnBrk="1" hangingPunct="1"/>
            <a:r>
              <a:rPr lang="fa-IR" sz="2400" smtClean="0">
                <a:latin typeface="Times New Roman" pitchFamily="18" charset="0"/>
                <a:cs typeface="Times New Roman" pitchFamily="18" charset="0"/>
              </a:rPr>
              <a:t>دکتر کانو یکی از برجسته ترین صاحب نظران علم مدیریت کیفیت، در مدل خود نیازمندی های مشتریان و یا به عبارت دیگر خصوصیات کیفی محصولات را به سه دسته تقسیم می کند :</a:t>
            </a:r>
          </a:p>
        </p:txBody>
      </p:sp>
      <p:sp>
        <p:nvSpPr>
          <p:cNvPr id="5" name="Title 1"/>
          <p:cNvSpPr txBox="1">
            <a:spLocks/>
          </p:cNvSpPr>
          <p:nvPr/>
        </p:nvSpPr>
        <p:spPr>
          <a:xfrm>
            <a:off x="6215063" y="285750"/>
            <a:ext cx="2614612"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مدل کانو :</a:t>
            </a:r>
            <a:endParaRPr lang="en-US" sz="5000" dirty="0">
              <a:solidFill>
                <a:schemeClr val="tx2"/>
              </a:solidFill>
              <a:ea typeface="+mj-ea"/>
              <a:cs typeface="Arial" pitchFamily="34" charset="0"/>
            </a:endParaRPr>
          </a:p>
        </p:txBody>
      </p:sp>
      <p:grpSp>
        <p:nvGrpSpPr>
          <p:cNvPr id="32772" name="Group 3"/>
          <p:cNvGrpSpPr>
            <a:grpSpLocks/>
          </p:cNvGrpSpPr>
          <p:nvPr/>
        </p:nvGrpSpPr>
        <p:grpSpPr bwMode="auto">
          <a:xfrm>
            <a:off x="5357813" y="4857750"/>
            <a:ext cx="2786062" cy="1428750"/>
            <a:chOff x="720" y="1392"/>
            <a:chExt cx="4058" cy="480"/>
          </a:xfrm>
        </p:grpSpPr>
        <p:sp>
          <p:nvSpPr>
            <p:cNvPr id="7"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r>
                <a:rPr lang="fa-IR" sz="3600" b="1" dirty="0">
                  <a:latin typeface="Times New Roman" pitchFamily="18" charset="0"/>
                  <a:cs typeface="Times New Roman" pitchFamily="18" charset="0"/>
                </a:rPr>
                <a:t>الزامات انگیزشی</a:t>
              </a:r>
              <a:endParaRPr lang="en-US" sz="3600" b="1" dirty="0">
                <a:latin typeface="Times New Roman" pitchFamily="18" charset="0"/>
                <a:cs typeface="Times New Roman" pitchFamily="18" charset="0"/>
              </a:endParaRPr>
            </a:p>
          </p:txBody>
        </p:sp>
        <p:grpSp>
          <p:nvGrpSpPr>
            <p:cNvPr id="32784" name="Group 5"/>
            <p:cNvGrpSpPr>
              <a:grpSpLocks/>
            </p:cNvGrpSpPr>
            <p:nvPr/>
          </p:nvGrpSpPr>
          <p:grpSpPr bwMode="auto">
            <a:xfrm>
              <a:off x="730" y="1407"/>
              <a:ext cx="4043" cy="444"/>
              <a:chOff x="744" y="1407"/>
              <a:chExt cx="3988" cy="444"/>
            </a:xfrm>
          </p:grpSpPr>
          <p:sp>
            <p:nvSpPr>
              <p:cNvPr id="9" name="AutoShape 6"/>
              <p:cNvSpPr>
                <a:spLocks noChangeArrowheads="1"/>
              </p:cNvSpPr>
              <p:nvPr/>
            </p:nvSpPr>
            <p:spPr bwMode="gray">
              <a:xfrm>
                <a:off x="743" y="1736"/>
                <a:ext cx="3989"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defRPr/>
                </a:pPr>
                <a:endParaRPr lang="en-US"/>
              </a:p>
            </p:txBody>
          </p:sp>
          <p:sp>
            <p:nvSpPr>
              <p:cNvPr id="10" name="AutoShape 7"/>
              <p:cNvSpPr>
                <a:spLocks noChangeArrowheads="1"/>
              </p:cNvSpPr>
              <p:nvPr/>
            </p:nvSpPr>
            <p:spPr bwMode="gray">
              <a:xfrm>
                <a:off x="743" y="1407"/>
                <a:ext cx="3989"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a:defRPr/>
                </a:pPr>
                <a:endParaRPr lang="en-US"/>
              </a:p>
            </p:txBody>
          </p:sp>
        </p:grpSp>
      </p:grpSp>
      <p:grpSp>
        <p:nvGrpSpPr>
          <p:cNvPr id="32773" name="Group 8"/>
          <p:cNvGrpSpPr>
            <a:grpSpLocks/>
          </p:cNvGrpSpPr>
          <p:nvPr/>
        </p:nvGrpSpPr>
        <p:grpSpPr bwMode="auto">
          <a:xfrm>
            <a:off x="3000375" y="3857625"/>
            <a:ext cx="2786063" cy="1428750"/>
            <a:chOff x="720" y="1392"/>
            <a:chExt cx="4058" cy="480"/>
          </a:xfrm>
        </p:grpSpPr>
        <p:sp>
          <p:nvSpPr>
            <p:cNvPr id="12" name="AutoShape 9"/>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algn="ctr">
                <a:defRPr/>
              </a:pPr>
              <a:r>
                <a:rPr lang="fa-IR" sz="3600" b="1" dirty="0">
                  <a:latin typeface="Times New Roman" pitchFamily="18" charset="0"/>
                  <a:cs typeface="Times New Roman" pitchFamily="18" charset="0"/>
                </a:rPr>
                <a:t>الزامات عملکردی</a:t>
              </a:r>
              <a:endParaRPr lang="en-US" sz="3600" b="1" dirty="0">
                <a:latin typeface="Times New Roman" pitchFamily="18" charset="0"/>
                <a:cs typeface="Times New Roman" pitchFamily="18" charset="0"/>
              </a:endParaRPr>
            </a:p>
          </p:txBody>
        </p:sp>
        <p:grpSp>
          <p:nvGrpSpPr>
            <p:cNvPr id="32780" name="Group 10"/>
            <p:cNvGrpSpPr>
              <a:grpSpLocks/>
            </p:cNvGrpSpPr>
            <p:nvPr/>
          </p:nvGrpSpPr>
          <p:grpSpPr bwMode="auto">
            <a:xfrm>
              <a:off x="730" y="1407"/>
              <a:ext cx="4043" cy="444"/>
              <a:chOff x="744" y="1407"/>
              <a:chExt cx="3988" cy="444"/>
            </a:xfrm>
          </p:grpSpPr>
          <p:sp>
            <p:nvSpPr>
              <p:cNvPr id="14" name="AutoShape 11"/>
              <p:cNvSpPr>
                <a:spLocks noChangeArrowheads="1"/>
              </p:cNvSpPr>
              <p:nvPr/>
            </p:nvSpPr>
            <p:spPr bwMode="ltGray">
              <a:xfrm>
                <a:off x="743" y="1736"/>
                <a:ext cx="3989"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pPr>
                  <a:defRPr/>
                </a:pPr>
                <a:endParaRPr lang="en-US"/>
              </a:p>
            </p:txBody>
          </p:sp>
          <p:sp>
            <p:nvSpPr>
              <p:cNvPr id="15" name="AutoShape 12"/>
              <p:cNvSpPr>
                <a:spLocks noChangeArrowheads="1"/>
              </p:cNvSpPr>
              <p:nvPr/>
            </p:nvSpPr>
            <p:spPr bwMode="ltGray">
              <a:xfrm>
                <a:off x="743" y="1407"/>
                <a:ext cx="3989"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pPr>
                  <a:defRPr/>
                </a:pPr>
                <a:endParaRPr lang="en-US"/>
              </a:p>
            </p:txBody>
          </p:sp>
        </p:grpSp>
      </p:grpSp>
      <p:grpSp>
        <p:nvGrpSpPr>
          <p:cNvPr id="32774" name="Group 18"/>
          <p:cNvGrpSpPr>
            <a:grpSpLocks/>
          </p:cNvGrpSpPr>
          <p:nvPr/>
        </p:nvGrpSpPr>
        <p:grpSpPr bwMode="auto">
          <a:xfrm>
            <a:off x="642938" y="2928938"/>
            <a:ext cx="2786062" cy="1428750"/>
            <a:chOff x="720" y="1392"/>
            <a:chExt cx="4058" cy="480"/>
          </a:xfrm>
        </p:grpSpPr>
        <p:sp>
          <p:nvSpPr>
            <p:cNvPr id="1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lgn="ctr">
                <a:defRPr/>
              </a:pPr>
              <a:r>
                <a:rPr lang="fa-IR" sz="4000" b="1" dirty="0">
                  <a:latin typeface="Times New Roman" pitchFamily="18" charset="0"/>
                  <a:cs typeface="Times New Roman" pitchFamily="18" charset="0"/>
                </a:rPr>
                <a:t>الزامات اساسی</a:t>
              </a:r>
              <a:endParaRPr lang="en-US" sz="4000" b="1" dirty="0">
                <a:latin typeface="Times New Roman" pitchFamily="18" charset="0"/>
                <a:cs typeface="Times New Roman" pitchFamily="18" charset="0"/>
              </a:endParaRPr>
            </a:p>
          </p:txBody>
        </p:sp>
        <p:grpSp>
          <p:nvGrpSpPr>
            <p:cNvPr id="32776" name="Group 20"/>
            <p:cNvGrpSpPr>
              <a:grpSpLocks/>
            </p:cNvGrpSpPr>
            <p:nvPr/>
          </p:nvGrpSpPr>
          <p:grpSpPr bwMode="auto">
            <a:xfrm>
              <a:off x="730" y="1407"/>
              <a:ext cx="4043" cy="444"/>
              <a:chOff x="744" y="1407"/>
              <a:chExt cx="3988" cy="444"/>
            </a:xfrm>
          </p:grpSpPr>
          <p:sp>
            <p:nvSpPr>
              <p:cNvPr id="19" name="AutoShape 21"/>
              <p:cNvSpPr>
                <a:spLocks noChangeArrowheads="1"/>
              </p:cNvSpPr>
              <p:nvPr/>
            </p:nvSpPr>
            <p:spPr bwMode="gray">
              <a:xfrm>
                <a:off x="743" y="1736"/>
                <a:ext cx="3989"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en-US"/>
              </a:p>
            </p:txBody>
          </p:sp>
          <p:sp>
            <p:nvSpPr>
              <p:cNvPr id="20" name="AutoShape 22"/>
              <p:cNvSpPr>
                <a:spLocks noChangeArrowheads="1"/>
              </p:cNvSpPr>
              <p:nvPr/>
            </p:nvSpPr>
            <p:spPr bwMode="gray">
              <a:xfrm>
                <a:off x="743" y="1407"/>
                <a:ext cx="3989"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21" name="Footer Placeholder 20"/>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29375" y="500063"/>
            <a:ext cx="2328863"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مدل کانو :</a:t>
            </a:r>
            <a:endParaRPr lang="en-US" sz="5000" dirty="0">
              <a:solidFill>
                <a:schemeClr val="tx2"/>
              </a:solidFill>
              <a:ea typeface="+mj-ea"/>
              <a:cs typeface="Arial" pitchFamily="34" charset="0"/>
            </a:endParaRPr>
          </a:p>
        </p:txBody>
      </p:sp>
      <p:sp>
        <p:nvSpPr>
          <p:cNvPr id="33795" name="AutoShape 3"/>
          <p:cNvSpPr>
            <a:spLocks noChangeArrowheads="1"/>
          </p:cNvSpPr>
          <p:nvPr/>
        </p:nvSpPr>
        <p:spPr bwMode="gray">
          <a:xfrm>
            <a:off x="928688" y="2635250"/>
            <a:ext cx="7500937" cy="3508375"/>
          </a:xfrm>
          <a:prstGeom prst="roundRect">
            <a:avLst>
              <a:gd name="adj" fmla="val 8014"/>
            </a:avLst>
          </a:prstGeom>
          <a:solidFill>
            <a:srgbClr val="F8F8F8"/>
          </a:solidFill>
          <a:ln w="9525">
            <a:solidFill>
              <a:schemeClr val="accent1"/>
            </a:solidFill>
            <a:round/>
            <a:headEnd/>
            <a:tailEnd/>
          </a:ln>
        </p:spPr>
        <p:txBody>
          <a:bodyPr wrap="none" anchor="ctr"/>
          <a:lstStyle/>
          <a:p>
            <a:pPr algn="r" rtl="1"/>
            <a:endParaRPr lang="en-US"/>
          </a:p>
        </p:txBody>
      </p:sp>
      <p:sp>
        <p:nvSpPr>
          <p:cNvPr id="23" name="AutoShape 4"/>
          <p:cNvSpPr>
            <a:spLocks noChangeArrowheads="1"/>
          </p:cNvSpPr>
          <p:nvPr/>
        </p:nvSpPr>
        <p:spPr bwMode="gray">
          <a:xfrm>
            <a:off x="1000125" y="2700338"/>
            <a:ext cx="7358063" cy="3371850"/>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w="9525">
            <a:noFill/>
            <a:round/>
            <a:headEnd/>
            <a:tailEnd/>
          </a:ln>
          <a:effectLst/>
        </p:spPr>
        <p:txBody>
          <a:bodyPr wrap="none" anchor="ctr"/>
          <a:lstStyle/>
          <a:p>
            <a:pPr algn="r" rtl="1">
              <a:defRPr/>
            </a:pPr>
            <a:endParaRPr lang="en-US"/>
          </a:p>
        </p:txBody>
      </p:sp>
      <p:grpSp>
        <p:nvGrpSpPr>
          <p:cNvPr id="33797" name="Group 9"/>
          <p:cNvGrpSpPr>
            <a:grpSpLocks/>
          </p:cNvGrpSpPr>
          <p:nvPr/>
        </p:nvGrpSpPr>
        <p:grpSpPr bwMode="auto">
          <a:xfrm>
            <a:off x="928688" y="2071688"/>
            <a:ext cx="7500937" cy="466725"/>
            <a:chOff x="3623" y="1413"/>
            <a:chExt cx="1321" cy="294"/>
          </a:xfrm>
        </p:grpSpPr>
        <p:sp>
          <p:nvSpPr>
            <p:cNvPr id="25"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pPr algn="r" rtl="1">
                <a:defRPr/>
              </a:pPr>
              <a:endParaRPr lang="en-US"/>
            </a:p>
          </p:txBody>
        </p:sp>
        <p:sp>
          <p:nvSpPr>
            <p:cNvPr id="26"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rtl="1">
                <a:defRPr/>
              </a:pPr>
              <a:endParaRPr lang="en-US"/>
            </a:p>
          </p:txBody>
        </p:sp>
        <p:sp>
          <p:nvSpPr>
            <p:cNvPr id="27"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rtl="1">
                <a:defRPr/>
              </a:pPr>
              <a:endParaRPr lang="en-US"/>
            </a:p>
          </p:txBody>
        </p:sp>
      </p:grpSp>
      <p:sp>
        <p:nvSpPr>
          <p:cNvPr id="33798" name="Text Box 18"/>
          <p:cNvSpPr txBox="1">
            <a:spLocks noChangeArrowheads="1"/>
          </p:cNvSpPr>
          <p:nvPr/>
        </p:nvSpPr>
        <p:spPr bwMode="black">
          <a:xfrm>
            <a:off x="2963863" y="2071688"/>
            <a:ext cx="3322637" cy="400050"/>
          </a:xfrm>
          <a:prstGeom prst="rect">
            <a:avLst/>
          </a:prstGeom>
          <a:noFill/>
          <a:ln w="9525" algn="ctr">
            <a:noFill/>
            <a:miter lim="800000"/>
            <a:headEnd/>
            <a:tailEnd/>
          </a:ln>
        </p:spPr>
        <p:txBody>
          <a:bodyPr>
            <a:spAutoFit/>
          </a:bodyPr>
          <a:lstStyle/>
          <a:p>
            <a:pPr algn="ctr" rtl="1">
              <a:spcBef>
                <a:spcPct val="50000"/>
              </a:spcBef>
            </a:pPr>
            <a:r>
              <a:rPr lang="fa-IR" sz="2000" b="1">
                <a:cs typeface="Arial" pitchFamily="34" charset="0"/>
              </a:rPr>
              <a:t>الزامات اساسی </a:t>
            </a:r>
            <a:r>
              <a:rPr lang="en-US" sz="2000" b="1">
                <a:cs typeface="Arial" pitchFamily="34" charset="0"/>
              </a:rPr>
              <a:t>Basic Needs</a:t>
            </a:r>
          </a:p>
        </p:txBody>
      </p:sp>
      <p:sp>
        <p:nvSpPr>
          <p:cNvPr id="29" name="Rectangle 17"/>
          <p:cNvSpPr>
            <a:spLocks noChangeArrowheads="1"/>
          </p:cNvSpPr>
          <p:nvPr/>
        </p:nvSpPr>
        <p:spPr bwMode="gray">
          <a:xfrm>
            <a:off x="1214438" y="2776538"/>
            <a:ext cx="6643687" cy="646112"/>
          </a:xfrm>
          <a:prstGeom prst="rect">
            <a:avLst/>
          </a:prstGeom>
          <a:noFill/>
          <a:ln w="9525">
            <a:noFill/>
            <a:miter lim="800000"/>
            <a:headEnd/>
            <a:tailEnd/>
          </a:ln>
          <a:effectLst/>
        </p:spPr>
        <p:txBody>
          <a:bodyPr>
            <a:spAutoFit/>
          </a:bodyPr>
          <a:lstStyle/>
          <a:p>
            <a:pPr algn="justLow" rtl="1">
              <a:buClr>
                <a:srgbClr val="FF0066"/>
              </a:buClr>
              <a:buSzPct val="75000"/>
              <a:buFont typeface="Arial" pitchFamily="34" charset="0"/>
              <a:buNone/>
              <a:defRPr/>
            </a:pPr>
            <a:r>
              <a:rPr lang="fa-IR" b="1" dirty="0">
                <a:latin typeface="Times New Roman" pitchFamily="18" charset="0"/>
                <a:cs typeface="Times New Roman" pitchFamily="18" charset="0"/>
              </a:rPr>
              <a:t>در صورت لحاظ شدن کامل آنها در محصول، فقط از نارضایتی مشتری جلوگیری می شود و رضایت و خشنودی خاصی را در وی فراهم نمی آورد.</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33800" name="Group 21"/>
          <p:cNvGrpSpPr>
            <a:grpSpLocks/>
          </p:cNvGrpSpPr>
          <p:nvPr/>
        </p:nvGrpSpPr>
        <p:grpSpPr bwMode="auto">
          <a:xfrm>
            <a:off x="7929563" y="2846388"/>
            <a:ext cx="168275" cy="168275"/>
            <a:chOff x="2928" y="2208"/>
            <a:chExt cx="262" cy="262"/>
          </a:xfrm>
        </p:grpSpPr>
        <p:sp>
          <p:nvSpPr>
            <p:cNvPr id="34" name="Oval 22"/>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35" name="Oval 23"/>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grpSp>
        <p:nvGrpSpPr>
          <p:cNvPr id="33801" name="Group 24"/>
          <p:cNvGrpSpPr>
            <a:grpSpLocks/>
          </p:cNvGrpSpPr>
          <p:nvPr/>
        </p:nvGrpSpPr>
        <p:grpSpPr bwMode="auto">
          <a:xfrm>
            <a:off x="7929563" y="3689350"/>
            <a:ext cx="168275" cy="168275"/>
            <a:chOff x="2928" y="2208"/>
            <a:chExt cx="262" cy="262"/>
          </a:xfrm>
        </p:grpSpPr>
        <p:sp>
          <p:nvSpPr>
            <p:cNvPr id="37" name="Oval 25"/>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38" name="Oval 26"/>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sp>
        <p:nvSpPr>
          <p:cNvPr id="33802" name="Rectangle 17"/>
          <p:cNvSpPr>
            <a:spLocks noChangeArrowheads="1"/>
          </p:cNvSpPr>
          <p:nvPr/>
        </p:nvSpPr>
        <p:spPr bwMode="gray">
          <a:xfrm>
            <a:off x="1214438" y="3640138"/>
            <a:ext cx="6643687" cy="922337"/>
          </a:xfrm>
          <a:prstGeom prst="rect">
            <a:avLst/>
          </a:prstGeom>
          <a:noFill/>
          <a:ln w="9525">
            <a:noFill/>
            <a:miter lim="800000"/>
            <a:headEnd/>
            <a:tailEnd/>
          </a:ln>
        </p:spPr>
        <p:txBody>
          <a:bodyPr>
            <a:spAutoFit/>
          </a:bodyPr>
          <a:lstStyle/>
          <a:p>
            <a:pPr algn="justLow" rtl="1">
              <a:buClr>
                <a:srgbClr val="FF0066"/>
              </a:buClr>
              <a:buSzPct val="75000"/>
              <a:buFont typeface="Arial" pitchFamily="34" charset="0"/>
              <a:buNone/>
              <a:defRPr/>
            </a:pPr>
            <a:r>
              <a:rPr lang="fa-IR" b="1" dirty="0">
                <a:latin typeface="Times New Roman" pitchFamily="18" charset="0"/>
                <a:ea typeface="Majalla UI"/>
                <a:cs typeface="Times New Roman" pitchFamily="18" charset="0"/>
              </a:rPr>
              <a:t>ارضای کامل الزامات اساسی (</a:t>
            </a:r>
            <a:r>
              <a:rPr lang="en-US" b="1" dirty="0">
                <a:latin typeface="Times New Roman" pitchFamily="18" charset="0"/>
                <a:cs typeface="Times New Roman" pitchFamily="18" charset="0"/>
              </a:rPr>
              <a:t>BQ</a:t>
            </a:r>
            <a:r>
              <a:rPr lang="fa-IR" b="1" dirty="0">
                <a:latin typeface="Times New Roman" pitchFamily="18" charset="0"/>
                <a:ea typeface="Majalla UI"/>
                <a:cs typeface="Times New Roman" pitchFamily="18" charset="0"/>
              </a:rPr>
              <a:t>) محصول</a:t>
            </a:r>
            <a:r>
              <a:rPr lang="fa-IR" b="1" dirty="0">
                <a:solidFill>
                  <a:srgbClr val="0070C0"/>
                </a:solidFill>
                <a:effectLst>
                  <a:outerShdw blurRad="38100" dist="38100" dir="2700000" algn="tl">
                    <a:srgbClr val="000000">
                      <a:alpha val="43137"/>
                    </a:srgbClr>
                  </a:outerShdw>
                </a:effectLst>
                <a:latin typeface="Times New Roman" pitchFamily="18" charset="0"/>
                <a:ea typeface="Majalla UI"/>
                <a:cs typeface="Times New Roman" pitchFamily="18" charset="0"/>
              </a:rPr>
              <a:t>، تنها مقدمات حضور محصول را در بازار فراهم می آورد</a:t>
            </a:r>
            <a:r>
              <a:rPr lang="fa-IR" b="1" dirty="0">
                <a:latin typeface="Times New Roman" pitchFamily="18" charset="0"/>
                <a:ea typeface="Majalla UI"/>
                <a:cs typeface="Times New Roman" pitchFamily="18" charset="0"/>
              </a:rPr>
              <a:t> و برای پیروزی بر رقبا و در دست گرفتن بازار محصول به ما کمکی نمی کند.</a:t>
            </a:r>
            <a:endParaRPr lang="en-US" b="1" dirty="0">
              <a:latin typeface="Times New Roman" pitchFamily="18" charset="0"/>
              <a:cs typeface="Times New Roman" pitchFamily="18" charset="0"/>
            </a:endParaRPr>
          </a:p>
        </p:txBody>
      </p:sp>
      <p:grpSp>
        <p:nvGrpSpPr>
          <p:cNvPr id="33803" name="Group 24"/>
          <p:cNvGrpSpPr>
            <a:grpSpLocks/>
          </p:cNvGrpSpPr>
          <p:nvPr/>
        </p:nvGrpSpPr>
        <p:grpSpPr bwMode="auto">
          <a:xfrm>
            <a:off x="7929563" y="4689475"/>
            <a:ext cx="168275" cy="168275"/>
            <a:chOff x="2928" y="2208"/>
            <a:chExt cx="262" cy="262"/>
          </a:xfrm>
        </p:grpSpPr>
        <p:sp>
          <p:nvSpPr>
            <p:cNvPr id="41" name="Oval 25"/>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42" name="Oval 26"/>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sp>
        <p:nvSpPr>
          <p:cNvPr id="33804" name="Rectangle 17"/>
          <p:cNvSpPr>
            <a:spLocks noChangeArrowheads="1"/>
          </p:cNvSpPr>
          <p:nvPr/>
        </p:nvSpPr>
        <p:spPr bwMode="gray">
          <a:xfrm>
            <a:off x="1214438" y="4648200"/>
            <a:ext cx="6643687" cy="923925"/>
          </a:xfrm>
          <a:prstGeom prst="rect">
            <a:avLst/>
          </a:prstGeom>
          <a:noFill/>
          <a:ln w="9525">
            <a:noFill/>
            <a:miter lim="800000"/>
            <a:headEnd/>
            <a:tailEnd/>
          </a:ln>
        </p:spPr>
        <p:txBody>
          <a:bodyPr>
            <a:spAutoFit/>
          </a:bodyPr>
          <a:lstStyle/>
          <a:p>
            <a:pPr algn="justLow" rtl="1">
              <a:buClr>
                <a:srgbClr val="FF0066"/>
              </a:buClr>
              <a:buSzPct val="75000"/>
              <a:buFont typeface="Arial" pitchFamily="34" charset="0"/>
              <a:buNone/>
            </a:pPr>
            <a:r>
              <a:rPr lang="fa-IR" b="1">
                <a:latin typeface="Times New Roman" pitchFamily="18" charset="0"/>
                <a:ea typeface="Majalla UI"/>
                <a:cs typeface="Times New Roman" pitchFamily="18" charset="0"/>
              </a:rPr>
              <a:t>نکته قابل توجه در مورد این گروه از الزامات و خصوصیات کیفی، این است که مشتری فرض می کند که این خصوصیات در محصول لحاظ شده اند و به عبارت دیگر این خواسته ها ناگفتنی یا تلویحی هستند.</a:t>
            </a:r>
            <a:endParaRPr lang="en-US" b="1">
              <a:latin typeface="Times New Roman" pitchFamily="18" charset="0"/>
              <a:ea typeface="Majalla UI"/>
              <a:cs typeface="Times New Roman" pitchFamily="18" charset="0"/>
            </a:endParaRPr>
          </a:p>
        </p:txBody>
      </p:sp>
      <p:grpSp>
        <p:nvGrpSpPr>
          <p:cNvPr id="33805" name="Group 63"/>
          <p:cNvGrpSpPr>
            <a:grpSpLocks/>
          </p:cNvGrpSpPr>
          <p:nvPr/>
        </p:nvGrpSpPr>
        <p:grpSpPr bwMode="auto">
          <a:xfrm>
            <a:off x="428625" y="1103313"/>
            <a:ext cx="1682750" cy="1682750"/>
            <a:chOff x="2350" y="2010"/>
            <a:chExt cx="1060" cy="1060"/>
          </a:xfrm>
        </p:grpSpPr>
        <p:sp>
          <p:nvSpPr>
            <p:cNvPr id="24" name="Oval 64"/>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en-US"/>
            </a:p>
          </p:txBody>
        </p:sp>
        <p:grpSp>
          <p:nvGrpSpPr>
            <p:cNvPr id="33808" name="Group 65"/>
            <p:cNvGrpSpPr>
              <a:grpSpLocks/>
            </p:cNvGrpSpPr>
            <p:nvPr/>
          </p:nvGrpSpPr>
          <p:grpSpPr bwMode="auto">
            <a:xfrm rot="-2288454">
              <a:off x="2439" y="2081"/>
              <a:ext cx="887" cy="907"/>
              <a:chOff x="887" y="2040"/>
              <a:chExt cx="433" cy="422"/>
            </a:xfrm>
          </p:grpSpPr>
          <p:pic>
            <p:nvPicPr>
              <p:cNvPr id="33810" name="Picture 66"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33811" name="Oval 67"/>
              <p:cNvSpPr>
                <a:spLocks noChangeArrowheads="1"/>
              </p:cNvSpPr>
              <p:nvPr/>
            </p:nvSpPr>
            <p:spPr bwMode="gray">
              <a:xfrm>
                <a:off x="887" y="2040"/>
                <a:ext cx="433" cy="422"/>
              </a:xfrm>
              <a:prstGeom prst="ellipse">
                <a:avLst/>
              </a:prstGeom>
              <a:solidFill>
                <a:srgbClr val="FF6600">
                  <a:alpha val="74901"/>
                </a:srgbClr>
              </a:solidFill>
              <a:ln w="9525" algn="ctr">
                <a:noFill/>
                <a:round/>
                <a:headEnd/>
                <a:tailEnd/>
              </a:ln>
            </p:spPr>
            <p:txBody>
              <a:bodyPr wrap="none" anchor="ctr"/>
              <a:lstStyle/>
              <a:p>
                <a:endParaRPr lang="en-US"/>
              </a:p>
            </p:txBody>
          </p:sp>
          <p:pic>
            <p:nvPicPr>
              <p:cNvPr id="33812" name="Picture 68" descr="Picture2"/>
              <p:cNvPicPr>
                <a:picLocks noChangeAspect="1" noChangeArrowheads="1"/>
              </p:cNvPicPr>
              <p:nvPr/>
            </p:nvPicPr>
            <p:blipFill>
              <a:blip r:embed="rId4"/>
              <a:srcRect/>
              <a:stretch>
                <a:fillRect/>
              </a:stretch>
            </p:blipFill>
            <p:spPr bwMode="gray">
              <a:xfrm>
                <a:off x="930" y="2044"/>
                <a:ext cx="345" cy="149"/>
              </a:xfrm>
              <a:prstGeom prst="rect">
                <a:avLst/>
              </a:prstGeom>
              <a:noFill/>
              <a:ln w="9525">
                <a:noFill/>
                <a:miter lim="800000"/>
                <a:headEnd/>
                <a:tailEnd/>
              </a:ln>
            </p:spPr>
          </p:pic>
        </p:grpSp>
        <p:pic>
          <p:nvPicPr>
            <p:cNvPr id="33809" name="Picture 69"/>
            <p:cNvPicPr>
              <a:picLocks noChangeAspect="1" noChangeArrowheads="1"/>
            </p:cNvPicPr>
            <p:nvPr/>
          </p:nvPicPr>
          <p:blipFill>
            <a:blip r:embed="rId5"/>
            <a:srcRect l="12015" t="9302" r="12404" b="12598"/>
            <a:stretch>
              <a:fillRect/>
            </a:stretch>
          </p:blipFill>
          <p:spPr bwMode="gray">
            <a:xfrm>
              <a:off x="2428" y="2053"/>
              <a:ext cx="915" cy="942"/>
            </a:xfrm>
            <a:prstGeom prst="rect">
              <a:avLst/>
            </a:prstGeom>
            <a:noFill/>
            <a:ln w="9525">
              <a:noFill/>
              <a:miter lim="800000"/>
              <a:headEnd/>
              <a:tailEnd/>
            </a:ln>
          </p:spPr>
        </p:pic>
      </p:grpSp>
      <p:sp>
        <p:nvSpPr>
          <p:cNvPr id="36" name="Text Box 70"/>
          <p:cNvSpPr txBox="1">
            <a:spLocks noChangeArrowheads="1"/>
          </p:cNvSpPr>
          <p:nvPr/>
        </p:nvSpPr>
        <p:spPr bwMode="white">
          <a:xfrm>
            <a:off x="642938" y="1357313"/>
            <a:ext cx="1219200" cy="12001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fa-IR" sz="7200" b="1" dirty="0">
                <a:solidFill>
                  <a:srgbClr val="FFFFFF"/>
                </a:solidFill>
                <a:cs typeface="Arial" pitchFamily="34" charset="0"/>
              </a:rPr>
              <a:t>1</a:t>
            </a:r>
            <a:endParaRPr lang="en-US" sz="7200" b="1" dirty="0">
              <a:solidFill>
                <a:srgbClr val="FFFFFF"/>
              </a:solidFill>
              <a:cs typeface="Arial" pitchFamily="34" charset="0"/>
            </a:endParaRPr>
          </a:p>
        </p:txBody>
      </p:sp>
      <p:sp>
        <p:nvSpPr>
          <p:cNvPr id="30" name="Footer Placeholder 29"/>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29375" y="500063"/>
            <a:ext cx="2328863"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مدل کانو :</a:t>
            </a:r>
            <a:endParaRPr lang="en-US" sz="5000" dirty="0">
              <a:solidFill>
                <a:schemeClr val="tx2"/>
              </a:solidFill>
              <a:ea typeface="+mj-ea"/>
              <a:cs typeface="Arial" pitchFamily="34" charset="0"/>
            </a:endParaRPr>
          </a:p>
        </p:txBody>
      </p:sp>
      <p:sp>
        <p:nvSpPr>
          <p:cNvPr id="34819" name="AutoShape 3"/>
          <p:cNvSpPr>
            <a:spLocks noChangeArrowheads="1"/>
          </p:cNvSpPr>
          <p:nvPr/>
        </p:nvSpPr>
        <p:spPr bwMode="gray">
          <a:xfrm>
            <a:off x="928688" y="2635250"/>
            <a:ext cx="7500937" cy="3508375"/>
          </a:xfrm>
          <a:prstGeom prst="roundRect">
            <a:avLst>
              <a:gd name="adj" fmla="val 8014"/>
            </a:avLst>
          </a:prstGeom>
          <a:solidFill>
            <a:srgbClr val="F8F8F8"/>
          </a:solidFill>
          <a:ln w="9525">
            <a:solidFill>
              <a:schemeClr val="accent1"/>
            </a:solidFill>
            <a:round/>
            <a:headEnd/>
            <a:tailEnd/>
          </a:ln>
        </p:spPr>
        <p:txBody>
          <a:bodyPr wrap="none" anchor="ctr"/>
          <a:lstStyle/>
          <a:p>
            <a:pPr algn="r" rtl="1"/>
            <a:endParaRPr lang="en-US"/>
          </a:p>
        </p:txBody>
      </p:sp>
      <p:sp>
        <p:nvSpPr>
          <p:cNvPr id="23" name="AutoShape 4"/>
          <p:cNvSpPr>
            <a:spLocks noChangeArrowheads="1"/>
          </p:cNvSpPr>
          <p:nvPr/>
        </p:nvSpPr>
        <p:spPr bwMode="gray">
          <a:xfrm>
            <a:off x="1000125" y="2700338"/>
            <a:ext cx="7358063" cy="3371850"/>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w="9525">
            <a:noFill/>
            <a:round/>
            <a:headEnd/>
            <a:tailEnd/>
          </a:ln>
          <a:effectLst/>
        </p:spPr>
        <p:txBody>
          <a:bodyPr wrap="none" anchor="ctr"/>
          <a:lstStyle/>
          <a:p>
            <a:pPr algn="r" rtl="1">
              <a:defRPr/>
            </a:pPr>
            <a:endParaRPr lang="en-US"/>
          </a:p>
        </p:txBody>
      </p:sp>
      <p:grpSp>
        <p:nvGrpSpPr>
          <p:cNvPr id="34821" name="Group 9"/>
          <p:cNvGrpSpPr>
            <a:grpSpLocks/>
          </p:cNvGrpSpPr>
          <p:nvPr/>
        </p:nvGrpSpPr>
        <p:grpSpPr bwMode="auto">
          <a:xfrm>
            <a:off x="928688" y="2071688"/>
            <a:ext cx="7500937" cy="466725"/>
            <a:chOff x="3623" y="1413"/>
            <a:chExt cx="1321" cy="294"/>
          </a:xfrm>
        </p:grpSpPr>
        <p:sp>
          <p:nvSpPr>
            <p:cNvPr id="25"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pPr algn="r" rtl="1">
                <a:defRPr/>
              </a:pPr>
              <a:endParaRPr lang="en-US"/>
            </a:p>
          </p:txBody>
        </p:sp>
        <p:sp>
          <p:nvSpPr>
            <p:cNvPr id="26"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rtl="1">
                <a:defRPr/>
              </a:pPr>
              <a:endParaRPr lang="en-US"/>
            </a:p>
          </p:txBody>
        </p:sp>
        <p:sp>
          <p:nvSpPr>
            <p:cNvPr id="27"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rtl="1">
                <a:defRPr/>
              </a:pPr>
              <a:endParaRPr lang="en-US"/>
            </a:p>
          </p:txBody>
        </p:sp>
      </p:grpSp>
      <p:sp>
        <p:nvSpPr>
          <p:cNvPr id="34822" name="Text Box 18"/>
          <p:cNvSpPr txBox="1">
            <a:spLocks noChangeArrowheads="1"/>
          </p:cNvSpPr>
          <p:nvPr/>
        </p:nvSpPr>
        <p:spPr bwMode="black">
          <a:xfrm>
            <a:off x="2786063" y="2071688"/>
            <a:ext cx="4214812" cy="400050"/>
          </a:xfrm>
          <a:prstGeom prst="rect">
            <a:avLst/>
          </a:prstGeom>
          <a:noFill/>
          <a:ln w="9525" algn="ctr">
            <a:noFill/>
            <a:miter lim="800000"/>
            <a:headEnd/>
            <a:tailEnd/>
          </a:ln>
        </p:spPr>
        <p:txBody>
          <a:bodyPr>
            <a:spAutoFit/>
          </a:bodyPr>
          <a:lstStyle/>
          <a:p>
            <a:pPr algn="ctr" rtl="1">
              <a:spcBef>
                <a:spcPct val="50000"/>
              </a:spcBef>
            </a:pPr>
            <a:r>
              <a:rPr lang="fa-IR" sz="2000" b="1">
                <a:cs typeface="Arial" pitchFamily="34" charset="0"/>
              </a:rPr>
              <a:t>الزامات عملکردی </a:t>
            </a:r>
            <a:r>
              <a:rPr lang="en-US" sz="2000" b="1">
                <a:cs typeface="Arial" pitchFamily="34" charset="0"/>
              </a:rPr>
              <a:t>Performance Needs</a:t>
            </a:r>
          </a:p>
        </p:txBody>
      </p:sp>
      <p:sp>
        <p:nvSpPr>
          <p:cNvPr id="34823" name="Rectangle 17"/>
          <p:cNvSpPr>
            <a:spLocks noChangeArrowheads="1"/>
          </p:cNvSpPr>
          <p:nvPr/>
        </p:nvSpPr>
        <p:spPr bwMode="gray">
          <a:xfrm>
            <a:off x="1285875" y="2782888"/>
            <a:ext cx="6643688" cy="646112"/>
          </a:xfrm>
          <a:prstGeom prst="rect">
            <a:avLst/>
          </a:prstGeom>
          <a:noFill/>
          <a:ln w="9525">
            <a:noFill/>
            <a:miter lim="800000"/>
            <a:headEnd/>
            <a:tailEnd/>
          </a:ln>
        </p:spPr>
        <p:txBody>
          <a:bodyPr>
            <a:spAutoFit/>
          </a:bodyPr>
          <a:lstStyle/>
          <a:p>
            <a:pPr algn="justLow" rtl="1"/>
            <a:r>
              <a:rPr lang="fa-IR" b="1">
                <a:ea typeface="Majalla UI"/>
                <a:cs typeface="Arial" pitchFamily="34" charset="0"/>
              </a:rPr>
              <a:t>عدم برآورده ساختن آنها موجب نارضایتی مشتریان</a:t>
            </a:r>
            <a:r>
              <a:rPr lang="en-US" b="1">
                <a:ea typeface="Majalla UI"/>
                <a:cs typeface="Arial" pitchFamily="34" charset="0"/>
              </a:rPr>
              <a:t> </a:t>
            </a:r>
            <a:r>
              <a:rPr lang="fa-IR" b="1">
                <a:ea typeface="Majalla UI"/>
                <a:cs typeface="Arial" pitchFamily="34" charset="0"/>
              </a:rPr>
              <a:t>میشود و در مقابل، برآورده ساختن کامل و مناسب آنها رضایت و خشنودی مشتری را به دنبال خواهد داشت.</a:t>
            </a:r>
            <a:endParaRPr lang="en-US" b="1">
              <a:cs typeface="Arial" pitchFamily="34" charset="0"/>
            </a:endParaRPr>
          </a:p>
        </p:txBody>
      </p:sp>
      <p:grpSp>
        <p:nvGrpSpPr>
          <p:cNvPr id="34824" name="Group 21"/>
          <p:cNvGrpSpPr>
            <a:grpSpLocks/>
          </p:cNvGrpSpPr>
          <p:nvPr/>
        </p:nvGrpSpPr>
        <p:grpSpPr bwMode="auto">
          <a:xfrm>
            <a:off x="7929563" y="2846388"/>
            <a:ext cx="168275" cy="168275"/>
            <a:chOff x="2928" y="2208"/>
            <a:chExt cx="262" cy="262"/>
          </a:xfrm>
        </p:grpSpPr>
        <p:sp>
          <p:nvSpPr>
            <p:cNvPr id="34" name="Oval 22"/>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35" name="Oval 23"/>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grpSp>
        <p:nvGrpSpPr>
          <p:cNvPr id="34825" name="Group 24"/>
          <p:cNvGrpSpPr>
            <a:grpSpLocks/>
          </p:cNvGrpSpPr>
          <p:nvPr/>
        </p:nvGrpSpPr>
        <p:grpSpPr bwMode="auto">
          <a:xfrm>
            <a:off x="7929563" y="3500438"/>
            <a:ext cx="168275" cy="168275"/>
            <a:chOff x="2928" y="2208"/>
            <a:chExt cx="262" cy="262"/>
          </a:xfrm>
        </p:grpSpPr>
        <p:sp>
          <p:nvSpPr>
            <p:cNvPr id="37" name="Oval 25"/>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38" name="Oval 26"/>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sp>
        <p:nvSpPr>
          <p:cNvPr id="34826" name="Rectangle 17"/>
          <p:cNvSpPr>
            <a:spLocks noChangeArrowheads="1"/>
          </p:cNvSpPr>
          <p:nvPr/>
        </p:nvSpPr>
        <p:spPr bwMode="gray">
          <a:xfrm>
            <a:off x="1285875" y="3429000"/>
            <a:ext cx="6643688" cy="646113"/>
          </a:xfrm>
          <a:prstGeom prst="rect">
            <a:avLst/>
          </a:prstGeom>
          <a:noFill/>
          <a:ln w="9525">
            <a:noFill/>
            <a:miter lim="800000"/>
            <a:headEnd/>
            <a:tailEnd/>
          </a:ln>
        </p:spPr>
        <p:txBody>
          <a:bodyPr>
            <a:spAutoFit/>
          </a:bodyPr>
          <a:lstStyle/>
          <a:p>
            <a:pPr algn="justLow" rtl="1">
              <a:buClr>
                <a:srgbClr val="FF0066"/>
              </a:buClr>
              <a:buSzPct val="75000"/>
              <a:buFont typeface="Arial" pitchFamily="34" charset="0"/>
              <a:buNone/>
            </a:pPr>
            <a:r>
              <a:rPr lang="fa-IR" b="1">
                <a:ea typeface="Majalla UI"/>
                <a:cs typeface="Arial" pitchFamily="34" charset="0"/>
              </a:rPr>
              <a:t>شناسایی و لحاظ نمودن آنها در محصول، حداقل تلاشی است که موجب حفظ موقعیت تجاری سازمان در بازار رقابتی می شود.</a:t>
            </a:r>
            <a:endParaRPr lang="en-US" b="1">
              <a:ea typeface="Majalla UI"/>
              <a:cs typeface="Arial" pitchFamily="34" charset="0"/>
            </a:endParaRPr>
          </a:p>
        </p:txBody>
      </p:sp>
      <p:grpSp>
        <p:nvGrpSpPr>
          <p:cNvPr id="34827" name="Group 24"/>
          <p:cNvGrpSpPr>
            <a:grpSpLocks/>
          </p:cNvGrpSpPr>
          <p:nvPr/>
        </p:nvGrpSpPr>
        <p:grpSpPr bwMode="auto">
          <a:xfrm>
            <a:off x="7929563" y="4260850"/>
            <a:ext cx="168275" cy="168275"/>
            <a:chOff x="2928" y="2208"/>
            <a:chExt cx="262" cy="262"/>
          </a:xfrm>
        </p:grpSpPr>
        <p:sp>
          <p:nvSpPr>
            <p:cNvPr id="41" name="Oval 25"/>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42" name="Oval 26"/>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sp>
        <p:nvSpPr>
          <p:cNvPr id="34828" name="Rectangle 17"/>
          <p:cNvSpPr>
            <a:spLocks noChangeArrowheads="1"/>
          </p:cNvSpPr>
          <p:nvPr/>
        </p:nvSpPr>
        <p:spPr bwMode="gray">
          <a:xfrm>
            <a:off x="1285875" y="4214813"/>
            <a:ext cx="6643688" cy="646112"/>
          </a:xfrm>
          <a:prstGeom prst="rect">
            <a:avLst/>
          </a:prstGeom>
          <a:noFill/>
          <a:ln w="9525">
            <a:noFill/>
            <a:miter lim="800000"/>
            <a:headEnd/>
            <a:tailEnd/>
          </a:ln>
        </p:spPr>
        <p:txBody>
          <a:bodyPr>
            <a:spAutoFit/>
          </a:bodyPr>
          <a:lstStyle/>
          <a:p>
            <a:pPr algn="justLow" rtl="1"/>
            <a:r>
              <a:rPr lang="fa-IR" b="1">
                <a:ea typeface="Majalla UI"/>
                <a:cs typeface="Arial" pitchFamily="34" charset="0"/>
              </a:rPr>
              <a:t>اکثر مشخصاتی از محصول که در تبلیغات تجاری، روزنامه ها، وسایل ارتباط جمعی و در گفتگوی روزمره و دوستانه افراد طرح می شوند، از این نوع هستند.</a:t>
            </a:r>
            <a:endParaRPr lang="en-US" b="1">
              <a:ea typeface="Majalla UI"/>
              <a:cs typeface="Arial" pitchFamily="34" charset="0"/>
            </a:endParaRPr>
          </a:p>
        </p:txBody>
      </p:sp>
      <p:grpSp>
        <p:nvGrpSpPr>
          <p:cNvPr id="34829" name="Group 63"/>
          <p:cNvGrpSpPr>
            <a:grpSpLocks/>
          </p:cNvGrpSpPr>
          <p:nvPr/>
        </p:nvGrpSpPr>
        <p:grpSpPr bwMode="auto">
          <a:xfrm>
            <a:off x="428625" y="1103313"/>
            <a:ext cx="1682750" cy="1682750"/>
            <a:chOff x="2350" y="2010"/>
            <a:chExt cx="1060" cy="1060"/>
          </a:xfrm>
        </p:grpSpPr>
        <p:sp>
          <p:nvSpPr>
            <p:cNvPr id="24" name="Oval 64"/>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en-US"/>
            </a:p>
          </p:txBody>
        </p:sp>
        <p:grpSp>
          <p:nvGrpSpPr>
            <p:cNvPr id="34836" name="Group 65"/>
            <p:cNvGrpSpPr>
              <a:grpSpLocks/>
            </p:cNvGrpSpPr>
            <p:nvPr/>
          </p:nvGrpSpPr>
          <p:grpSpPr bwMode="auto">
            <a:xfrm rot="-2288454">
              <a:off x="2439" y="2081"/>
              <a:ext cx="887" cy="907"/>
              <a:chOff x="887" y="2040"/>
              <a:chExt cx="433" cy="422"/>
            </a:xfrm>
          </p:grpSpPr>
          <p:pic>
            <p:nvPicPr>
              <p:cNvPr id="34838" name="Picture 66"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34839" name="Oval 67"/>
              <p:cNvSpPr>
                <a:spLocks noChangeArrowheads="1"/>
              </p:cNvSpPr>
              <p:nvPr/>
            </p:nvSpPr>
            <p:spPr bwMode="gray">
              <a:xfrm>
                <a:off x="887" y="2040"/>
                <a:ext cx="433" cy="422"/>
              </a:xfrm>
              <a:prstGeom prst="ellipse">
                <a:avLst/>
              </a:prstGeom>
              <a:solidFill>
                <a:srgbClr val="FF6600">
                  <a:alpha val="74901"/>
                </a:srgbClr>
              </a:solidFill>
              <a:ln w="9525" algn="ctr">
                <a:noFill/>
                <a:round/>
                <a:headEnd/>
                <a:tailEnd/>
              </a:ln>
            </p:spPr>
            <p:txBody>
              <a:bodyPr wrap="none" anchor="ctr"/>
              <a:lstStyle/>
              <a:p>
                <a:endParaRPr lang="en-US"/>
              </a:p>
            </p:txBody>
          </p:sp>
          <p:pic>
            <p:nvPicPr>
              <p:cNvPr id="34840" name="Picture 68" descr="Picture2"/>
              <p:cNvPicPr>
                <a:picLocks noChangeAspect="1" noChangeArrowheads="1"/>
              </p:cNvPicPr>
              <p:nvPr/>
            </p:nvPicPr>
            <p:blipFill>
              <a:blip r:embed="rId4"/>
              <a:srcRect/>
              <a:stretch>
                <a:fillRect/>
              </a:stretch>
            </p:blipFill>
            <p:spPr bwMode="gray">
              <a:xfrm>
                <a:off x="930" y="2044"/>
                <a:ext cx="345" cy="149"/>
              </a:xfrm>
              <a:prstGeom prst="rect">
                <a:avLst/>
              </a:prstGeom>
              <a:noFill/>
              <a:ln w="9525">
                <a:noFill/>
                <a:miter lim="800000"/>
                <a:headEnd/>
                <a:tailEnd/>
              </a:ln>
            </p:spPr>
          </p:pic>
        </p:grpSp>
        <p:pic>
          <p:nvPicPr>
            <p:cNvPr id="34837" name="Picture 69"/>
            <p:cNvPicPr>
              <a:picLocks noChangeAspect="1" noChangeArrowheads="1"/>
            </p:cNvPicPr>
            <p:nvPr/>
          </p:nvPicPr>
          <p:blipFill>
            <a:blip r:embed="rId5"/>
            <a:srcRect l="12015" t="9302" r="12404" b="12598"/>
            <a:stretch>
              <a:fillRect/>
            </a:stretch>
          </p:blipFill>
          <p:spPr bwMode="gray">
            <a:xfrm>
              <a:off x="2428" y="2053"/>
              <a:ext cx="915" cy="942"/>
            </a:xfrm>
            <a:prstGeom prst="rect">
              <a:avLst/>
            </a:prstGeom>
            <a:noFill/>
            <a:ln w="9525">
              <a:noFill/>
              <a:miter lim="800000"/>
              <a:headEnd/>
              <a:tailEnd/>
            </a:ln>
          </p:spPr>
        </p:pic>
      </p:grpSp>
      <p:sp>
        <p:nvSpPr>
          <p:cNvPr id="33" name="Text Box 70"/>
          <p:cNvSpPr txBox="1">
            <a:spLocks noChangeArrowheads="1"/>
          </p:cNvSpPr>
          <p:nvPr/>
        </p:nvSpPr>
        <p:spPr bwMode="white">
          <a:xfrm>
            <a:off x="642938" y="1357313"/>
            <a:ext cx="1219200" cy="12001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fa-IR" sz="7200" b="1" dirty="0">
                <a:solidFill>
                  <a:srgbClr val="FFFFFF"/>
                </a:solidFill>
                <a:cs typeface="Arial" pitchFamily="34" charset="0"/>
              </a:rPr>
              <a:t>2</a:t>
            </a:r>
            <a:endParaRPr lang="en-US" sz="7200" b="1" dirty="0">
              <a:solidFill>
                <a:srgbClr val="FFFFFF"/>
              </a:solidFill>
              <a:cs typeface="Arial" pitchFamily="34" charset="0"/>
            </a:endParaRPr>
          </a:p>
        </p:txBody>
      </p:sp>
      <p:grpSp>
        <p:nvGrpSpPr>
          <p:cNvPr id="34831" name="Group 24"/>
          <p:cNvGrpSpPr>
            <a:grpSpLocks/>
          </p:cNvGrpSpPr>
          <p:nvPr/>
        </p:nvGrpSpPr>
        <p:grpSpPr bwMode="auto">
          <a:xfrm>
            <a:off x="7929563" y="5046663"/>
            <a:ext cx="168275" cy="168275"/>
            <a:chOff x="2928" y="2208"/>
            <a:chExt cx="262" cy="262"/>
          </a:xfrm>
        </p:grpSpPr>
        <p:sp>
          <p:nvSpPr>
            <p:cNvPr id="39" name="Oval 25"/>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40" name="Oval 26"/>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sp>
        <p:nvSpPr>
          <p:cNvPr id="34832" name="Rectangle 17"/>
          <p:cNvSpPr>
            <a:spLocks noChangeArrowheads="1"/>
          </p:cNvSpPr>
          <p:nvPr/>
        </p:nvSpPr>
        <p:spPr bwMode="gray">
          <a:xfrm>
            <a:off x="1285875" y="4997450"/>
            <a:ext cx="6643688" cy="646113"/>
          </a:xfrm>
          <a:prstGeom prst="rect">
            <a:avLst/>
          </a:prstGeom>
          <a:noFill/>
          <a:ln w="9525">
            <a:noFill/>
            <a:miter lim="800000"/>
            <a:headEnd/>
            <a:tailEnd/>
          </a:ln>
        </p:spPr>
        <p:txBody>
          <a:bodyPr>
            <a:spAutoFit/>
          </a:bodyPr>
          <a:lstStyle/>
          <a:p>
            <a:pPr algn="justLow" rtl="1"/>
            <a:r>
              <a:rPr lang="fa-IR" b="1">
                <a:ea typeface="Majalla UI"/>
                <a:cs typeface="Arial" pitchFamily="34" charset="0"/>
              </a:rPr>
              <a:t>این نوع خواسته ها برخلاف دسته اول ( الزامات اساسی) گفتاری بوده و توسط مشتریان و مصرف کنندگان محصول به طور مستقیم عنوان می گردد.</a:t>
            </a:r>
            <a:endParaRPr lang="en-US" b="1">
              <a:ea typeface="Majalla UI"/>
              <a:cs typeface="Arial" pitchFamily="34" charset="0"/>
            </a:endParaRPr>
          </a:p>
        </p:txBody>
      </p:sp>
      <p:sp>
        <p:nvSpPr>
          <p:cNvPr id="36" name="Footer Placeholder 35"/>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29375" y="500063"/>
            <a:ext cx="2328863"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مدل کانو :</a:t>
            </a:r>
            <a:endParaRPr lang="en-US" sz="5000" dirty="0">
              <a:solidFill>
                <a:schemeClr val="tx2"/>
              </a:solidFill>
              <a:ea typeface="+mj-ea"/>
              <a:cs typeface="Arial" pitchFamily="34" charset="0"/>
            </a:endParaRPr>
          </a:p>
        </p:txBody>
      </p:sp>
      <p:sp>
        <p:nvSpPr>
          <p:cNvPr id="35843" name="AutoShape 3"/>
          <p:cNvSpPr>
            <a:spLocks noChangeArrowheads="1"/>
          </p:cNvSpPr>
          <p:nvPr/>
        </p:nvSpPr>
        <p:spPr bwMode="gray">
          <a:xfrm>
            <a:off x="928688" y="2635250"/>
            <a:ext cx="7500937" cy="3508375"/>
          </a:xfrm>
          <a:prstGeom prst="roundRect">
            <a:avLst>
              <a:gd name="adj" fmla="val 8014"/>
            </a:avLst>
          </a:prstGeom>
          <a:solidFill>
            <a:srgbClr val="F8F8F8"/>
          </a:solidFill>
          <a:ln w="9525">
            <a:solidFill>
              <a:schemeClr val="accent1"/>
            </a:solidFill>
            <a:round/>
            <a:headEnd/>
            <a:tailEnd/>
          </a:ln>
        </p:spPr>
        <p:txBody>
          <a:bodyPr wrap="none" anchor="ctr"/>
          <a:lstStyle/>
          <a:p>
            <a:pPr algn="r" rtl="1"/>
            <a:endParaRPr lang="en-US"/>
          </a:p>
        </p:txBody>
      </p:sp>
      <p:sp>
        <p:nvSpPr>
          <p:cNvPr id="23" name="AutoShape 4"/>
          <p:cNvSpPr>
            <a:spLocks noChangeArrowheads="1"/>
          </p:cNvSpPr>
          <p:nvPr/>
        </p:nvSpPr>
        <p:spPr bwMode="gray">
          <a:xfrm>
            <a:off x="1000125" y="2700338"/>
            <a:ext cx="7358063" cy="3371850"/>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w="9525">
            <a:noFill/>
            <a:round/>
            <a:headEnd/>
            <a:tailEnd/>
          </a:ln>
          <a:effectLst/>
        </p:spPr>
        <p:txBody>
          <a:bodyPr wrap="none" anchor="ctr"/>
          <a:lstStyle/>
          <a:p>
            <a:pPr algn="r" rtl="1">
              <a:defRPr/>
            </a:pPr>
            <a:endParaRPr lang="en-US"/>
          </a:p>
        </p:txBody>
      </p:sp>
      <p:grpSp>
        <p:nvGrpSpPr>
          <p:cNvPr id="35845" name="Group 9"/>
          <p:cNvGrpSpPr>
            <a:grpSpLocks/>
          </p:cNvGrpSpPr>
          <p:nvPr/>
        </p:nvGrpSpPr>
        <p:grpSpPr bwMode="auto">
          <a:xfrm>
            <a:off x="928688" y="2071688"/>
            <a:ext cx="7500937" cy="466725"/>
            <a:chOff x="3623" y="1413"/>
            <a:chExt cx="1321" cy="294"/>
          </a:xfrm>
        </p:grpSpPr>
        <p:sp>
          <p:nvSpPr>
            <p:cNvPr id="25"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pPr algn="r" rtl="1">
                <a:defRPr/>
              </a:pPr>
              <a:endParaRPr lang="en-US"/>
            </a:p>
          </p:txBody>
        </p:sp>
        <p:sp>
          <p:nvSpPr>
            <p:cNvPr id="26"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rtl="1">
                <a:defRPr/>
              </a:pPr>
              <a:endParaRPr lang="en-US"/>
            </a:p>
          </p:txBody>
        </p:sp>
        <p:sp>
          <p:nvSpPr>
            <p:cNvPr id="27"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rtl="1">
                <a:defRPr/>
              </a:pPr>
              <a:endParaRPr lang="en-US"/>
            </a:p>
          </p:txBody>
        </p:sp>
      </p:grpSp>
      <p:sp>
        <p:nvSpPr>
          <p:cNvPr id="35846" name="Text Box 18"/>
          <p:cNvSpPr txBox="1">
            <a:spLocks noChangeArrowheads="1"/>
          </p:cNvSpPr>
          <p:nvPr/>
        </p:nvSpPr>
        <p:spPr bwMode="black">
          <a:xfrm>
            <a:off x="2428875" y="2071688"/>
            <a:ext cx="4214813" cy="400050"/>
          </a:xfrm>
          <a:prstGeom prst="rect">
            <a:avLst/>
          </a:prstGeom>
          <a:noFill/>
          <a:ln w="9525" algn="ctr">
            <a:noFill/>
            <a:miter lim="800000"/>
            <a:headEnd/>
            <a:tailEnd/>
          </a:ln>
        </p:spPr>
        <p:txBody>
          <a:bodyPr>
            <a:spAutoFit/>
          </a:bodyPr>
          <a:lstStyle/>
          <a:p>
            <a:pPr algn="ctr" rtl="1">
              <a:spcBef>
                <a:spcPct val="50000"/>
              </a:spcBef>
            </a:pPr>
            <a:r>
              <a:rPr lang="fa-IR" sz="2000" b="1">
                <a:cs typeface="Arial" pitchFamily="34" charset="0"/>
              </a:rPr>
              <a:t>الزامات انگیزشی </a:t>
            </a:r>
            <a:r>
              <a:rPr lang="en-US" sz="2000" b="1">
                <a:cs typeface="Arial" pitchFamily="34" charset="0"/>
              </a:rPr>
              <a:t>Excitement Needs</a:t>
            </a:r>
          </a:p>
        </p:txBody>
      </p:sp>
      <p:sp>
        <p:nvSpPr>
          <p:cNvPr id="35847" name="Rectangle 17"/>
          <p:cNvSpPr>
            <a:spLocks noChangeArrowheads="1"/>
          </p:cNvSpPr>
          <p:nvPr/>
        </p:nvSpPr>
        <p:spPr bwMode="gray">
          <a:xfrm>
            <a:off x="1285875" y="2782888"/>
            <a:ext cx="6643688" cy="923925"/>
          </a:xfrm>
          <a:prstGeom prst="rect">
            <a:avLst/>
          </a:prstGeom>
          <a:noFill/>
          <a:ln w="9525">
            <a:noFill/>
            <a:miter lim="800000"/>
            <a:headEnd/>
            <a:tailEnd/>
          </a:ln>
        </p:spPr>
        <p:txBody>
          <a:bodyPr>
            <a:spAutoFit/>
          </a:bodyPr>
          <a:lstStyle/>
          <a:p>
            <a:pPr algn="justLow" rtl="1"/>
            <a:r>
              <a:rPr lang="fa-IR" b="1">
                <a:ea typeface="Majalla UI"/>
                <a:cs typeface="Arial" pitchFamily="34" charset="0"/>
              </a:rPr>
              <a:t>در زمان کاربرد محصول به عنوان یک نیاز و الزام از دید مشتری تلقی نمی گردد و در نتیجه عدم برآورده ساختن این گروه از الزامات کیفی، موجب عدم رضایت مشتری نمی شود.</a:t>
            </a:r>
            <a:endParaRPr lang="en-US" b="1">
              <a:ea typeface="Majalla UI"/>
              <a:cs typeface="Arial" pitchFamily="34" charset="0"/>
            </a:endParaRPr>
          </a:p>
        </p:txBody>
      </p:sp>
      <p:grpSp>
        <p:nvGrpSpPr>
          <p:cNvPr id="35848" name="Group 21"/>
          <p:cNvGrpSpPr>
            <a:grpSpLocks/>
          </p:cNvGrpSpPr>
          <p:nvPr/>
        </p:nvGrpSpPr>
        <p:grpSpPr bwMode="auto">
          <a:xfrm>
            <a:off x="7929563" y="2846388"/>
            <a:ext cx="168275" cy="168275"/>
            <a:chOff x="2928" y="2208"/>
            <a:chExt cx="262" cy="262"/>
          </a:xfrm>
        </p:grpSpPr>
        <p:sp>
          <p:nvSpPr>
            <p:cNvPr id="34" name="Oval 22"/>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35" name="Oval 23"/>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grpSp>
        <p:nvGrpSpPr>
          <p:cNvPr id="35849" name="Group 24"/>
          <p:cNvGrpSpPr>
            <a:grpSpLocks/>
          </p:cNvGrpSpPr>
          <p:nvPr/>
        </p:nvGrpSpPr>
        <p:grpSpPr bwMode="auto">
          <a:xfrm>
            <a:off x="7929563" y="3975100"/>
            <a:ext cx="168275" cy="168275"/>
            <a:chOff x="2928" y="2208"/>
            <a:chExt cx="262" cy="262"/>
          </a:xfrm>
        </p:grpSpPr>
        <p:sp>
          <p:nvSpPr>
            <p:cNvPr id="37" name="Oval 25"/>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38" name="Oval 26"/>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sp>
        <p:nvSpPr>
          <p:cNvPr id="35850" name="Rectangle 17"/>
          <p:cNvSpPr>
            <a:spLocks noChangeArrowheads="1"/>
          </p:cNvSpPr>
          <p:nvPr/>
        </p:nvSpPr>
        <p:spPr bwMode="gray">
          <a:xfrm>
            <a:off x="1285875" y="3916363"/>
            <a:ext cx="6643688" cy="369887"/>
          </a:xfrm>
          <a:prstGeom prst="rect">
            <a:avLst/>
          </a:prstGeom>
          <a:noFill/>
          <a:ln w="9525">
            <a:noFill/>
            <a:miter lim="800000"/>
            <a:headEnd/>
            <a:tailEnd/>
          </a:ln>
        </p:spPr>
        <p:txBody>
          <a:bodyPr>
            <a:spAutoFit/>
          </a:bodyPr>
          <a:lstStyle/>
          <a:p>
            <a:pPr algn="justLow" rtl="1">
              <a:buClr>
                <a:srgbClr val="FF0066"/>
              </a:buClr>
              <a:buSzPct val="75000"/>
              <a:buFont typeface="Arial" pitchFamily="34" charset="0"/>
              <a:buNone/>
            </a:pPr>
            <a:r>
              <a:rPr lang="fa-IR" b="1">
                <a:ea typeface="Majalla UI"/>
                <a:cs typeface="Arial" pitchFamily="34" charset="0"/>
              </a:rPr>
              <a:t>ارائه آنها در محصول، هیجان و رضایت بسیار بالایی را در مشتری پدید می آورد.</a:t>
            </a:r>
            <a:endParaRPr lang="en-US" b="1">
              <a:ea typeface="Majalla UI"/>
              <a:cs typeface="Arial" pitchFamily="34" charset="0"/>
            </a:endParaRPr>
          </a:p>
        </p:txBody>
      </p:sp>
      <p:grpSp>
        <p:nvGrpSpPr>
          <p:cNvPr id="35851" name="Group 24"/>
          <p:cNvGrpSpPr>
            <a:grpSpLocks/>
          </p:cNvGrpSpPr>
          <p:nvPr/>
        </p:nvGrpSpPr>
        <p:grpSpPr bwMode="auto">
          <a:xfrm>
            <a:off x="7929563" y="4618038"/>
            <a:ext cx="168275" cy="168275"/>
            <a:chOff x="2928" y="2208"/>
            <a:chExt cx="262" cy="262"/>
          </a:xfrm>
        </p:grpSpPr>
        <p:sp>
          <p:nvSpPr>
            <p:cNvPr id="41" name="Oval 25"/>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42" name="Oval 26"/>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sp>
        <p:nvSpPr>
          <p:cNvPr id="35852" name="Rectangle 17"/>
          <p:cNvSpPr>
            <a:spLocks noChangeArrowheads="1"/>
          </p:cNvSpPr>
          <p:nvPr/>
        </p:nvSpPr>
        <p:spPr bwMode="gray">
          <a:xfrm>
            <a:off x="1285875" y="4514850"/>
            <a:ext cx="6643688" cy="1200150"/>
          </a:xfrm>
          <a:prstGeom prst="rect">
            <a:avLst/>
          </a:prstGeom>
          <a:noFill/>
          <a:ln w="9525">
            <a:noFill/>
            <a:miter lim="800000"/>
            <a:headEnd/>
            <a:tailEnd/>
          </a:ln>
        </p:spPr>
        <p:txBody>
          <a:bodyPr>
            <a:spAutoFit/>
          </a:bodyPr>
          <a:lstStyle/>
          <a:p>
            <a:pPr algn="justLow" rtl="1">
              <a:defRPr/>
            </a:pPr>
            <a:r>
              <a:rPr lang="fa-IR" b="1" dirty="0">
                <a:ea typeface="Majalla UI"/>
                <a:cs typeface="Arial" pitchFamily="34" charset="0"/>
              </a:rPr>
              <a:t>خصوصیت بارز الزامات انگیزشی این است که </a:t>
            </a:r>
            <a:r>
              <a:rPr lang="fa-IR" b="1" dirty="0">
                <a:effectLst>
                  <a:outerShdw blurRad="38100" dist="38100" dir="2700000" algn="tl">
                    <a:srgbClr val="000000">
                      <a:alpha val="43137"/>
                    </a:srgbClr>
                  </a:outerShdw>
                </a:effectLst>
                <a:ea typeface="Majalla UI"/>
                <a:cs typeface="Arial" pitchFamily="34" charset="0"/>
              </a:rPr>
              <a:t>از </a:t>
            </a:r>
            <a:r>
              <a:rPr lang="fa-IR" b="1" dirty="0">
                <a:solidFill>
                  <a:srgbClr val="FF0000"/>
                </a:solidFill>
                <a:effectLst>
                  <a:outerShdw blurRad="38100" dist="38100" dir="2700000" algn="tl">
                    <a:srgbClr val="000000">
                      <a:alpha val="43137"/>
                    </a:srgbClr>
                  </a:outerShdw>
                </a:effectLst>
                <a:ea typeface="Majalla UI"/>
                <a:cs typeface="Arial" pitchFamily="34" charset="0"/>
              </a:rPr>
              <a:t>طرف مشتری عنوان نمی شوند</a:t>
            </a:r>
            <a:r>
              <a:rPr lang="fa-IR" b="1" dirty="0">
                <a:ea typeface="Majalla UI"/>
                <a:cs typeface="Arial" pitchFamily="34" charset="0"/>
              </a:rPr>
              <a:t> ولی در صورت شناسایی و لحاظ شدن آنها در طراحی، محصول موردنظر با سرعت جایگزین سایر محصولات مشابه رقبا در بازار خواهد شد و موقعیت بسیار مناسبی را برای شرکت ارائه دهنده به ارمغان خواهد آورد.</a:t>
            </a:r>
            <a:endParaRPr lang="en-US" b="1" dirty="0">
              <a:ea typeface="Majalla UI"/>
              <a:cs typeface="Arial" pitchFamily="34" charset="0"/>
            </a:endParaRPr>
          </a:p>
        </p:txBody>
      </p:sp>
      <p:grpSp>
        <p:nvGrpSpPr>
          <p:cNvPr id="35853" name="Group 63"/>
          <p:cNvGrpSpPr>
            <a:grpSpLocks/>
          </p:cNvGrpSpPr>
          <p:nvPr/>
        </p:nvGrpSpPr>
        <p:grpSpPr bwMode="auto">
          <a:xfrm>
            <a:off x="428625" y="1103313"/>
            <a:ext cx="1682750" cy="1682750"/>
            <a:chOff x="2350" y="2010"/>
            <a:chExt cx="1060" cy="1060"/>
          </a:xfrm>
        </p:grpSpPr>
        <p:sp>
          <p:nvSpPr>
            <p:cNvPr id="24" name="Oval 64"/>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en-US"/>
            </a:p>
          </p:txBody>
        </p:sp>
        <p:grpSp>
          <p:nvGrpSpPr>
            <p:cNvPr id="35856" name="Group 65"/>
            <p:cNvGrpSpPr>
              <a:grpSpLocks/>
            </p:cNvGrpSpPr>
            <p:nvPr/>
          </p:nvGrpSpPr>
          <p:grpSpPr bwMode="auto">
            <a:xfrm rot="-2288454">
              <a:off x="2439" y="2081"/>
              <a:ext cx="887" cy="907"/>
              <a:chOff x="887" y="2040"/>
              <a:chExt cx="433" cy="422"/>
            </a:xfrm>
          </p:grpSpPr>
          <p:pic>
            <p:nvPicPr>
              <p:cNvPr id="35858" name="Picture 66"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35859" name="Oval 67"/>
              <p:cNvSpPr>
                <a:spLocks noChangeArrowheads="1"/>
              </p:cNvSpPr>
              <p:nvPr/>
            </p:nvSpPr>
            <p:spPr bwMode="gray">
              <a:xfrm>
                <a:off x="887" y="2040"/>
                <a:ext cx="433" cy="422"/>
              </a:xfrm>
              <a:prstGeom prst="ellipse">
                <a:avLst/>
              </a:prstGeom>
              <a:solidFill>
                <a:srgbClr val="FF6600">
                  <a:alpha val="74901"/>
                </a:srgbClr>
              </a:solidFill>
              <a:ln w="9525" algn="ctr">
                <a:noFill/>
                <a:round/>
                <a:headEnd/>
                <a:tailEnd/>
              </a:ln>
            </p:spPr>
            <p:txBody>
              <a:bodyPr wrap="none" anchor="ctr"/>
              <a:lstStyle/>
              <a:p>
                <a:endParaRPr lang="en-US"/>
              </a:p>
            </p:txBody>
          </p:sp>
          <p:pic>
            <p:nvPicPr>
              <p:cNvPr id="35860" name="Picture 68" descr="Picture2"/>
              <p:cNvPicPr>
                <a:picLocks noChangeAspect="1" noChangeArrowheads="1"/>
              </p:cNvPicPr>
              <p:nvPr/>
            </p:nvPicPr>
            <p:blipFill>
              <a:blip r:embed="rId4"/>
              <a:srcRect/>
              <a:stretch>
                <a:fillRect/>
              </a:stretch>
            </p:blipFill>
            <p:spPr bwMode="gray">
              <a:xfrm>
                <a:off x="930" y="2044"/>
                <a:ext cx="345" cy="149"/>
              </a:xfrm>
              <a:prstGeom prst="rect">
                <a:avLst/>
              </a:prstGeom>
              <a:noFill/>
              <a:ln w="9525">
                <a:noFill/>
                <a:miter lim="800000"/>
                <a:headEnd/>
                <a:tailEnd/>
              </a:ln>
            </p:spPr>
          </p:pic>
        </p:grpSp>
        <p:pic>
          <p:nvPicPr>
            <p:cNvPr id="35857" name="Picture 69"/>
            <p:cNvPicPr>
              <a:picLocks noChangeAspect="1" noChangeArrowheads="1"/>
            </p:cNvPicPr>
            <p:nvPr/>
          </p:nvPicPr>
          <p:blipFill>
            <a:blip r:embed="rId5"/>
            <a:srcRect l="12015" t="9302" r="12404" b="12598"/>
            <a:stretch>
              <a:fillRect/>
            </a:stretch>
          </p:blipFill>
          <p:spPr bwMode="gray">
            <a:xfrm>
              <a:off x="2428" y="2053"/>
              <a:ext cx="915" cy="942"/>
            </a:xfrm>
            <a:prstGeom prst="rect">
              <a:avLst/>
            </a:prstGeom>
            <a:noFill/>
            <a:ln w="9525">
              <a:noFill/>
              <a:miter lim="800000"/>
              <a:headEnd/>
              <a:tailEnd/>
            </a:ln>
          </p:spPr>
        </p:pic>
      </p:grpSp>
      <p:sp>
        <p:nvSpPr>
          <p:cNvPr id="33" name="Text Box 70"/>
          <p:cNvSpPr txBox="1">
            <a:spLocks noChangeArrowheads="1"/>
          </p:cNvSpPr>
          <p:nvPr/>
        </p:nvSpPr>
        <p:spPr bwMode="white">
          <a:xfrm>
            <a:off x="642938" y="1357313"/>
            <a:ext cx="1219200" cy="12001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fa-IR" sz="7200" b="1" dirty="0">
                <a:solidFill>
                  <a:srgbClr val="FFFFFF"/>
                </a:solidFill>
                <a:cs typeface="Arial" pitchFamily="34" charset="0"/>
              </a:rPr>
              <a:t>3</a:t>
            </a:r>
            <a:endParaRPr lang="en-US" sz="7200" b="1" dirty="0">
              <a:solidFill>
                <a:srgbClr val="FFFFFF"/>
              </a:solidFill>
              <a:cs typeface="Arial" pitchFamily="34" charset="0"/>
            </a:endParaRPr>
          </a:p>
        </p:txBody>
      </p:sp>
      <p:sp>
        <p:nvSpPr>
          <p:cNvPr id="30" name="Footer Placeholder 29"/>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29375" y="500063"/>
            <a:ext cx="2328863"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مدل کانو :</a:t>
            </a:r>
            <a:endParaRPr lang="en-US" sz="5000" dirty="0">
              <a:solidFill>
                <a:schemeClr val="tx2"/>
              </a:solidFill>
              <a:ea typeface="+mj-ea"/>
              <a:cs typeface="Arial" pitchFamily="34" charset="0"/>
            </a:endParaRPr>
          </a:p>
        </p:txBody>
      </p:sp>
      <p:sp>
        <p:nvSpPr>
          <p:cNvPr id="36867" name="AutoShape 3"/>
          <p:cNvSpPr>
            <a:spLocks noChangeArrowheads="1"/>
          </p:cNvSpPr>
          <p:nvPr/>
        </p:nvSpPr>
        <p:spPr bwMode="gray">
          <a:xfrm>
            <a:off x="928688" y="2635250"/>
            <a:ext cx="7500937" cy="1579563"/>
          </a:xfrm>
          <a:prstGeom prst="roundRect">
            <a:avLst>
              <a:gd name="adj" fmla="val 8014"/>
            </a:avLst>
          </a:prstGeom>
          <a:solidFill>
            <a:srgbClr val="F8F8F8"/>
          </a:solidFill>
          <a:ln w="9525">
            <a:solidFill>
              <a:schemeClr val="accent1"/>
            </a:solidFill>
            <a:round/>
            <a:headEnd/>
            <a:tailEnd/>
          </a:ln>
        </p:spPr>
        <p:txBody>
          <a:bodyPr wrap="none" anchor="ctr"/>
          <a:lstStyle/>
          <a:p>
            <a:pPr algn="r" rtl="1"/>
            <a:endParaRPr lang="en-US"/>
          </a:p>
        </p:txBody>
      </p:sp>
      <p:sp>
        <p:nvSpPr>
          <p:cNvPr id="23" name="AutoShape 4"/>
          <p:cNvSpPr>
            <a:spLocks noChangeArrowheads="1"/>
          </p:cNvSpPr>
          <p:nvPr/>
        </p:nvSpPr>
        <p:spPr bwMode="gray">
          <a:xfrm>
            <a:off x="1000125" y="2700338"/>
            <a:ext cx="7358063" cy="1443037"/>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w="9525">
            <a:noFill/>
            <a:round/>
            <a:headEnd/>
            <a:tailEnd/>
          </a:ln>
          <a:effectLst/>
        </p:spPr>
        <p:txBody>
          <a:bodyPr wrap="none" anchor="ctr"/>
          <a:lstStyle/>
          <a:p>
            <a:pPr algn="r" rtl="1">
              <a:defRPr/>
            </a:pPr>
            <a:endParaRPr lang="en-US"/>
          </a:p>
        </p:txBody>
      </p:sp>
      <p:grpSp>
        <p:nvGrpSpPr>
          <p:cNvPr id="36869" name="Group 9"/>
          <p:cNvGrpSpPr>
            <a:grpSpLocks/>
          </p:cNvGrpSpPr>
          <p:nvPr/>
        </p:nvGrpSpPr>
        <p:grpSpPr bwMode="auto">
          <a:xfrm>
            <a:off x="928688" y="2071688"/>
            <a:ext cx="7500937" cy="466725"/>
            <a:chOff x="3623" y="1413"/>
            <a:chExt cx="1321" cy="294"/>
          </a:xfrm>
        </p:grpSpPr>
        <p:sp>
          <p:nvSpPr>
            <p:cNvPr id="25"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pPr algn="r" rtl="1">
                <a:defRPr/>
              </a:pPr>
              <a:endParaRPr lang="en-US"/>
            </a:p>
          </p:txBody>
        </p:sp>
        <p:sp>
          <p:nvSpPr>
            <p:cNvPr id="26"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rtl="1">
                <a:defRPr/>
              </a:pPr>
              <a:endParaRPr lang="en-US"/>
            </a:p>
          </p:txBody>
        </p:sp>
        <p:sp>
          <p:nvSpPr>
            <p:cNvPr id="27"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lgn="r" rtl="1">
                <a:defRPr/>
              </a:pPr>
              <a:endParaRPr lang="en-US"/>
            </a:p>
          </p:txBody>
        </p:sp>
      </p:grpSp>
      <p:sp>
        <p:nvSpPr>
          <p:cNvPr id="36870" name="Text Box 18"/>
          <p:cNvSpPr txBox="1">
            <a:spLocks noChangeArrowheads="1"/>
          </p:cNvSpPr>
          <p:nvPr/>
        </p:nvSpPr>
        <p:spPr bwMode="black">
          <a:xfrm>
            <a:off x="2428875" y="2071688"/>
            <a:ext cx="4214813" cy="400050"/>
          </a:xfrm>
          <a:prstGeom prst="rect">
            <a:avLst/>
          </a:prstGeom>
          <a:noFill/>
          <a:ln w="9525" algn="ctr">
            <a:noFill/>
            <a:miter lim="800000"/>
            <a:headEnd/>
            <a:tailEnd/>
          </a:ln>
        </p:spPr>
        <p:txBody>
          <a:bodyPr>
            <a:spAutoFit/>
          </a:bodyPr>
          <a:lstStyle/>
          <a:p>
            <a:pPr algn="ctr" rtl="1">
              <a:spcBef>
                <a:spcPct val="50000"/>
              </a:spcBef>
            </a:pPr>
            <a:r>
              <a:rPr lang="fa-IR" sz="2000" b="1">
                <a:cs typeface="Arial" pitchFamily="34" charset="0"/>
              </a:rPr>
              <a:t>الزامات انگیزشی </a:t>
            </a:r>
            <a:r>
              <a:rPr lang="en-US" sz="2000" b="1">
                <a:cs typeface="Arial" pitchFamily="34" charset="0"/>
              </a:rPr>
              <a:t>Excitement Needs</a:t>
            </a:r>
          </a:p>
        </p:txBody>
      </p:sp>
      <p:sp>
        <p:nvSpPr>
          <p:cNvPr id="36871" name="Rectangle 17"/>
          <p:cNvSpPr>
            <a:spLocks noChangeArrowheads="1"/>
          </p:cNvSpPr>
          <p:nvPr/>
        </p:nvSpPr>
        <p:spPr bwMode="gray">
          <a:xfrm>
            <a:off x="1285875" y="2782888"/>
            <a:ext cx="6643688" cy="1200150"/>
          </a:xfrm>
          <a:prstGeom prst="rect">
            <a:avLst/>
          </a:prstGeom>
          <a:noFill/>
          <a:ln w="9525">
            <a:noFill/>
            <a:miter lim="800000"/>
            <a:headEnd/>
            <a:tailEnd/>
          </a:ln>
        </p:spPr>
        <p:txBody>
          <a:bodyPr>
            <a:spAutoFit/>
          </a:bodyPr>
          <a:lstStyle/>
          <a:p>
            <a:pPr algn="justLow" rtl="1"/>
            <a:r>
              <a:rPr lang="fa-IR" b="1">
                <a:ea typeface="Majalla UI"/>
                <a:cs typeface="Arial" pitchFamily="34" charset="0"/>
              </a:rPr>
              <a:t>در صورت لحاظ شدن این نوع نیازمندی ها در یک محصول و ارائه آن در حجم بالا به بازار، مشخصه کیفی موردنظر پس از مدت کوتاهی توسط سایر رقبا کپی برداری شده و به یک نیاز و خواسته عملکردی </a:t>
            </a:r>
            <a:r>
              <a:rPr lang="en-US" b="1">
                <a:ea typeface="Majalla UI"/>
                <a:cs typeface="Arial" pitchFamily="34" charset="0"/>
              </a:rPr>
              <a:t>PQ</a:t>
            </a:r>
            <a:r>
              <a:rPr lang="fa-IR" b="1">
                <a:ea typeface="Majalla UI"/>
                <a:cs typeface="Arial" pitchFamily="34" charset="0"/>
              </a:rPr>
              <a:t> و یا حتی یک نیاز اساسی محصول </a:t>
            </a:r>
            <a:r>
              <a:rPr lang="en-US" b="1">
                <a:ea typeface="Majalla UI"/>
                <a:cs typeface="Arial" pitchFamily="34" charset="0"/>
              </a:rPr>
              <a:t>BQ</a:t>
            </a:r>
            <a:r>
              <a:rPr lang="fa-IR" b="1">
                <a:ea typeface="Majalla UI"/>
                <a:cs typeface="Arial" pitchFamily="34" charset="0"/>
              </a:rPr>
              <a:t> تبدیل می شود.</a:t>
            </a:r>
            <a:endParaRPr lang="en-US" b="1">
              <a:ea typeface="Majalla UI"/>
              <a:cs typeface="Arial" pitchFamily="34" charset="0"/>
            </a:endParaRPr>
          </a:p>
        </p:txBody>
      </p:sp>
      <p:grpSp>
        <p:nvGrpSpPr>
          <p:cNvPr id="36872" name="Group 21"/>
          <p:cNvGrpSpPr>
            <a:grpSpLocks/>
          </p:cNvGrpSpPr>
          <p:nvPr/>
        </p:nvGrpSpPr>
        <p:grpSpPr bwMode="auto">
          <a:xfrm>
            <a:off x="7929563" y="2846388"/>
            <a:ext cx="168275" cy="168275"/>
            <a:chOff x="2928" y="2208"/>
            <a:chExt cx="262" cy="262"/>
          </a:xfrm>
        </p:grpSpPr>
        <p:sp>
          <p:nvSpPr>
            <p:cNvPr id="34" name="Oval 22"/>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r" rtl="1">
                <a:defRPr/>
              </a:pPr>
              <a:endParaRPr lang="en-US"/>
            </a:p>
          </p:txBody>
        </p:sp>
        <p:sp>
          <p:nvSpPr>
            <p:cNvPr id="35" name="Oval 23"/>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algn="r" rtl="1">
                <a:defRPr/>
              </a:pPr>
              <a:endParaRPr lang="en-US"/>
            </a:p>
          </p:txBody>
        </p:sp>
      </p:grpSp>
      <p:grpSp>
        <p:nvGrpSpPr>
          <p:cNvPr id="36873" name="Group 63"/>
          <p:cNvGrpSpPr>
            <a:grpSpLocks/>
          </p:cNvGrpSpPr>
          <p:nvPr/>
        </p:nvGrpSpPr>
        <p:grpSpPr bwMode="auto">
          <a:xfrm>
            <a:off x="428625" y="1103313"/>
            <a:ext cx="1682750" cy="1682750"/>
            <a:chOff x="2350" y="2010"/>
            <a:chExt cx="1060" cy="1060"/>
          </a:xfrm>
        </p:grpSpPr>
        <p:sp>
          <p:nvSpPr>
            <p:cNvPr id="24" name="Oval 64"/>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a:defRPr/>
              </a:pPr>
              <a:endParaRPr lang="en-US"/>
            </a:p>
          </p:txBody>
        </p:sp>
        <p:grpSp>
          <p:nvGrpSpPr>
            <p:cNvPr id="36877" name="Group 65"/>
            <p:cNvGrpSpPr>
              <a:grpSpLocks/>
            </p:cNvGrpSpPr>
            <p:nvPr/>
          </p:nvGrpSpPr>
          <p:grpSpPr bwMode="auto">
            <a:xfrm rot="-2288454">
              <a:off x="2439" y="2081"/>
              <a:ext cx="887" cy="907"/>
              <a:chOff x="887" y="2040"/>
              <a:chExt cx="433" cy="422"/>
            </a:xfrm>
          </p:grpSpPr>
          <p:pic>
            <p:nvPicPr>
              <p:cNvPr id="36879" name="Picture 66"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36880" name="Oval 67"/>
              <p:cNvSpPr>
                <a:spLocks noChangeArrowheads="1"/>
              </p:cNvSpPr>
              <p:nvPr/>
            </p:nvSpPr>
            <p:spPr bwMode="gray">
              <a:xfrm>
                <a:off x="887" y="2040"/>
                <a:ext cx="433" cy="422"/>
              </a:xfrm>
              <a:prstGeom prst="ellipse">
                <a:avLst/>
              </a:prstGeom>
              <a:solidFill>
                <a:srgbClr val="FF6600">
                  <a:alpha val="74901"/>
                </a:srgbClr>
              </a:solidFill>
              <a:ln w="9525" algn="ctr">
                <a:noFill/>
                <a:round/>
                <a:headEnd/>
                <a:tailEnd/>
              </a:ln>
            </p:spPr>
            <p:txBody>
              <a:bodyPr wrap="none" anchor="ctr"/>
              <a:lstStyle/>
              <a:p>
                <a:endParaRPr lang="en-US"/>
              </a:p>
            </p:txBody>
          </p:sp>
          <p:pic>
            <p:nvPicPr>
              <p:cNvPr id="36881" name="Picture 68" descr="Picture2"/>
              <p:cNvPicPr>
                <a:picLocks noChangeAspect="1" noChangeArrowheads="1"/>
              </p:cNvPicPr>
              <p:nvPr/>
            </p:nvPicPr>
            <p:blipFill>
              <a:blip r:embed="rId4"/>
              <a:srcRect/>
              <a:stretch>
                <a:fillRect/>
              </a:stretch>
            </p:blipFill>
            <p:spPr bwMode="gray">
              <a:xfrm>
                <a:off x="930" y="2044"/>
                <a:ext cx="345" cy="149"/>
              </a:xfrm>
              <a:prstGeom prst="rect">
                <a:avLst/>
              </a:prstGeom>
              <a:noFill/>
              <a:ln w="9525">
                <a:noFill/>
                <a:miter lim="800000"/>
                <a:headEnd/>
                <a:tailEnd/>
              </a:ln>
            </p:spPr>
          </p:pic>
        </p:grpSp>
        <p:pic>
          <p:nvPicPr>
            <p:cNvPr id="36878" name="Picture 69"/>
            <p:cNvPicPr>
              <a:picLocks noChangeAspect="1" noChangeArrowheads="1"/>
            </p:cNvPicPr>
            <p:nvPr/>
          </p:nvPicPr>
          <p:blipFill>
            <a:blip r:embed="rId5"/>
            <a:srcRect l="12015" t="9302" r="12404" b="12598"/>
            <a:stretch>
              <a:fillRect/>
            </a:stretch>
          </p:blipFill>
          <p:spPr bwMode="gray">
            <a:xfrm>
              <a:off x="2428" y="2053"/>
              <a:ext cx="915" cy="942"/>
            </a:xfrm>
            <a:prstGeom prst="rect">
              <a:avLst/>
            </a:prstGeom>
            <a:noFill/>
            <a:ln w="9525">
              <a:noFill/>
              <a:miter lim="800000"/>
              <a:headEnd/>
              <a:tailEnd/>
            </a:ln>
          </p:spPr>
        </p:pic>
      </p:grpSp>
      <p:sp>
        <p:nvSpPr>
          <p:cNvPr id="33" name="Text Box 70"/>
          <p:cNvSpPr txBox="1">
            <a:spLocks noChangeArrowheads="1"/>
          </p:cNvSpPr>
          <p:nvPr/>
        </p:nvSpPr>
        <p:spPr bwMode="white">
          <a:xfrm>
            <a:off x="642938" y="1357313"/>
            <a:ext cx="1219200" cy="12001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fa-IR" sz="7200" b="1" dirty="0">
                <a:solidFill>
                  <a:srgbClr val="FFFFFF"/>
                </a:solidFill>
                <a:cs typeface="Arial" pitchFamily="34" charset="0"/>
              </a:rPr>
              <a:t>3</a:t>
            </a:r>
            <a:endParaRPr lang="en-US" sz="7200" b="1" dirty="0">
              <a:solidFill>
                <a:srgbClr val="FFFFFF"/>
              </a:solidFill>
              <a:cs typeface="Arial" pitchFamily="34" charset="0"/>
            </a:endParaRPr>
          </a:p>
        </p:txBody>
      </p:sp>
      <p:sp>
        <p:nvSpPr>
          <p:cNvPr id="36875" name="Rectangle 35"/>
          <p:cNvSpPr>
            <a:spLocks noChangeArrowheads="1"/>
          </p:cNvSpPr>
          <p:nvPr/>
        </p:nvSpPr>
        <p:spPr bwMode="auto">
          <a:xfrm>
            <a:off x="857250" y="4500563"/>
            <a:ext cx="7572375" cy="2119312"/>
          </a:xfrm>
          <a:prstGeom prst="rect">
            <a:avLst/>
          </a:prstGeom>
          <a:noFill/>
          <a:ln w="9525">
            <a:noFill/>
            <a:miter lim="800000"/>
            <a:headEnd/>
            <a:tailEnd/>
          </a:ln>
        </p:spPr>
        <p:txBody>
          <a:bodyPr>
            <a:spAutoFit/>
          </a:bodyPr>
          <a:lstStyle/>
          <a:p>
            <a:pPr algn="justLow" rtl="1">
              <a:lnSpc>
                <a:spcPct val="150000"/>
              </a:lnSpc>
            </a:pPr>
            <a:r>
              <a:rPr lang="fa-IR" b="1">
                <a:ea typeface="Majalla UI"/>
                <a:cs typeface="Arial" pitchFamily="34" charset="0"/>
              </a:rPr>
              <a:t>کانو معتقد است که بازار رقابتی امروز پرداختن به نیازمندی های نوع اول و دوم شاید متضمن حضور شما در بازار باشد ولی با اتکا به آنها نمی توان انتظار پیروزی مطلق بر رقبا را داشت. وی معتقد است موسسه هایی موفق به یکه تازی در بازار می شوند که نه تنها به نیازمندی های امروزی مشتریان توجه می کنند، بلکه در پی خلق نیازهای جدیدی می باشند که انگیزه بالایی را در مشتری به وجود می اورند.</a:t>
            </a:r>
            <a:endParaRPr lang="en-US" b="1">
              <a:ea typeface="Majalla UI"/>
              <a:cs typeface="Arial" pitchFamily="34" charset="0"/>
            </a:endParaRPr>
          </a:p>
        </p:txBody>
      </p:sp>
      <p:sp>
        <p:nvSpPr>
          <p:cNvPr id="28" name="Footer Placeholder 27"/>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29375" y="285750"/>
            <a:ext cx="2328863"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مدل کانو :</a:t>
            </a:r>
            <a:endParaRPr lang="en-US" sz="5000" dirty="0">
              <a:solidFill>
                <a:schemeClr val="tx2"/>
              </a:solidFill>
              <a:ea typeface="+mj-ea"/>
              <a:cs typeface="Arial" pitchFamily="34" charset="0"/>
            </a:endParaRPr>
          </a:p>
        </p:txBody>
      </p:sp>
      <p:pic>
        <p:nvPicPr>
          <p:cNvPr id="37891" name="Picture 27"/>
          <p:cNvPicPr>
            <a:picLocks noChangeAspect="1" noChangeArrowheads="1"/>
          </p:cNvPicPr>
          <p:nvPr/>
        </p:nvPicPr>
        <p:blipFill>
          <a:blip r:embed="rId3"/>
          <a:srcRect l="5469" r="12500" b="2628"/>
          <a:stretch>
            <a:fillRect/>
          </a:stretch>
        </p:blipFill>
        <p:spPr bwMode="auto">
          <a:xfrm>
            <a:off x="285750" y="1347788"/>
            <a:ext cx="7715250" cy="52959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3"/>
          <p:cNvSpPr>
            <a:spLocks noGrp="1"/>
          </p:cNvSpPr>
          <p:nvPr>
            <p:ph idx="1"/>
          </p:nvPr>
        </p:nvSpPr>
        <p:spPr>
          <a:xfrm>
            <a:off x="457200" y="1714500"/>
            <a:ext cx="8229600" cy="1357313"/>
          </a:xfrm>
        </p:spPr>
        <p:txBody>
          <a:bodyPr/>
          <a:lstStyle/>
          <a:p>
            <a:pPr algn="justLow" rtl="1" eaLnBrk="1" hangingPunct="1">
              <a:lnSpc>
                <a:spcPct val="150000"/>
              </a:lnSpc>
              <a:defRPr/>
            </a:pPr>
            <a:r>
              <a:rPr lang="en-US" sz="2400" dirty="0" smtClean="0">
                <a:latin typeface="Times New Roman" pitchFamily="18" charset="0"/>
                <a:cs typeface="Times New Roman" pitchFamily="18" charset="0"/>
              </a:rPr>
              <a:t>QFD</a:t>
            </a:r>
            <a:r>
              <a:rPr lang="ar-SA" sz="2400" dirty="0" smtClean="0">
                <a:latin typeface="Times New Roman" pitchFamily="18" charset="0"/>
                <a:cs typeface="Times New Roman" pitchFamily="18" charset="0"/>
              </a:rPr>
              <a:t> به طور کلی با سه دیدگاه و نگرش مختلفی که توسط </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آکائو</a:t>
            </a:r>
            <a:r>
              <a:rPr lang="ar-SA" sz="2400" dirty="0" smtClean="0">
                <a:latin typeface="Times New Roman" pitchFamily="18" charset="0"/>
                <a:cs typeface="Times New Roman" pitchFamily="18" charset="0"/>
              </a:rPr>
              <a:t> ،</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ماکابه</a:t>
            </a:r>
            <a:r>
              <a:rPr lang="ar-SA" sz="2400" dirty="0" smtClean="0">
                <a:latin typeface="Times New Roman" pitchFamily="18" charset="0"/>
                <a:cs typeface="Times New Roman" pitchFamily="18" charset="0"/>
              </a:rPr>
              <a:t> و </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فوکوهارا</a:t>
            </a:r>
            <a:r>
              <a:rPr lang="ar-SA" sz="2400" dirty="0" smtClean="0">
                <a:latin typeface="Times New Roman" pitchFamily="18" charset="0"/>
                <a:cs typeface="Times New Roman" pitchFamily="18" charset="0"/>
              </a:rPr>
              <a:t> بنیانگذاری شده اند ، شناخته می شود .</a:t>
            </a:r>
            <a:endParaRPr lang="en-US" sz="2400" dirty="0" smtClean="0">
              <a:latin typeface="Times New Roman" pitchFamily="18" charset="0"/>
              <a:cs typeface="Times New Roman" pitchFamily="18" charset="0"/>
            </a:endParaRPr>
          </a:p>
        </p:txBody>
      </p:sp>
      <p:sp>
        <p:nvSpPr>
          <p:cNvPr id="5" name="Title 1"/>
          <p:cNvSpPr txBox="1">
            <a:spLocks/>
          </p:cNvSpPr>
          <p:nvPr/>
        </p:nvSpPr>
        <p:spPr>
          <a:xfrm>
            <a:off x="2357438" y="285750"/>
            <a:ext cx="6472237"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دیدگاه های مختلف در </a:t>
            </a:r>
            <a:r>
              <a:rPr lang="en-US" sz="5000" b="1" dirty="0">
                <a:solidFill>
                  <a:schemeClr val="tx2"/>
                </a:solidFill>
                <a:ea typeface="+mj-ea"/>
                <a:cs typeface="Arial" pitchFamily="34" charset="0"/>
              </a:rPr>
              <a:t>QFD</a:t>
            </a:r>
            <a:r>
              <a:rPr lang="fa-IR" sz="5000" b="1" dirty="0">
                <a:solidFill>
                  <a:schemeClr val="tx2"/>
                </a:solidFill>
                <a:ea typeface="+mj-ea"/>
                <a:cs typeface="Arial" pitchFamily="34" charset="0"/>
              </a:rPr>
              <a:t> :</a:t>
            </a:r>
            <a:endParaRPr lang="en-US" sz="5000" dirty="0">
              <a:solidFill>
                <a:schemeClr val="tx2"/>
              </a:solidFill>
              <a:ea typeface="+mj-ea"/>
              <a:cs typeface="Arial" pitchFamily="34" charset="0"/>
            </a:endParaRPr>
          </a:p>
        </p:txBody>
      </p:sp>
      <p:grpSp>
        <p:nvGrpSpPr>
          <p:cNvPr id="38916" name="Group 50"/>
          <p:cNvGrpSpPr>
            <a:grpSpLocks/>
          </p:cNvGrpSpPr>
          <p:nvPr/>
        </p:nvGrpSpPr>
        <p:grpSpPr bwMode="auto">
          <a:xfrm>
            <a:off x="571500" y="3500438"/>
            <a:ext cx="8072438" cy="1785937"/>
            <a:chOff x="752" y="1413"/>
            <a:chExt cx="1321" cy="294"/>
          </a:xfrm>
        </p:grpSpPr>
        <p:sp>
          <p:nvSpPr>
            <p:cNvPr id="6" name="AutoShape 51"/>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a:defRPr/>
              </a:pPr>
              <a:endParaRPr lang="en-US"/>
            </a:p>
          </p:txBody>
        </p:sp>
        <p:sp>
          <p:nvSpPr>
            <p:cNvPr id="7" name="AutoShape 52"/>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en-US"/>
            </a:p>
          </p:txBody>
        </p:sp>
        <p:sp>
          <p:nvSpPr>
            <p:cNvPr id="8" name="AutoShape 53"/>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en-US"/>
            </a:p>
          </p:txBody>
        </p:sp>
      </p:grpSp>
      <p:sp>
        <p:nvSpPr>
          <p:cNvPr id="38917" name="Text Box 18"/>
          <p:cNvSpPr txBox="1">
            <a:spLocks noChangeArrowheads="1"/>
          </p:cNvSpPr>
          <p:nvPr/>
        </p:nvSpPr>
        <p:spPr bwMode="white">
          <a:xfrm>
            <a:off x="1143000" y="3871913"/>
            <a:ext cx="7072313" cy="1200150"/>
          </a:xfrm>
          <a:prstGeom prst="rect">
            <a:avLst/>
          </a:prstGeom>
          <a:noFill/>
          <a:ln w="9525" algn="ctr">
            <a:noFill/>
            <a:miter lim="800000"/>
            <a:headEnd/>
            <a:tailEnd/>
          </a:ln>
        </p:spPr>
        <p:txBody>
          <a:bodyPr>
            <a:spAutoFit/>
          </a:bodyPr>
          <a:lstStyle/>
          <a:p>
            <a:pPr algn="ctr" rtl="1">
              <a:spcBef>
                <a:spcPct val="50000"/>
              </a:spcBef>
            </a:pPr>
            <a:r>
              <a:rPr lang="en-US" sz="2400" b="1">
                <a:latin typeface="Times New Roman" pitchFamily="18" charset="0"/>
                <a:cs typeface="Times New Roman" pitchFamily="18" charset="0"/>
              </a:rPr>
              <a:t>QFD</a:t>
            </a:r>
            <a:r>
              <a:rPr lang="ar-SA" sz="2400" b="1">
                <a:latin typeface="Times New Roman" pitchFamily="18" charset="0"/>
                <a:cs typeface="Times New Roman" pitchFamily="18" charset="0"/>
              </a:rPr>
              <a:t> از دیدگاه آکائو ، فرایندی مشتمل بر بررسی </a:t>
            </a:r>
            <a:r>
              <a:rPr lang="ar-SA" sz="2400" b="1">
                <a:solidFill>
                  <a:srgbClr val="FF0000"/>
                </a:solidFill>
                <a:latin typeface="Times New Roman" pitchFamily="18" charset="0"/>
                <a:cs typeface="Times New Roman" pitchFamily="18" charset="0"/>
              </a:rPr>
              <a:t>سی ماتریس</a:t>
            </a:r>
            <a:r>
              <a:rPr lang="ar-SA" sz="2400" b="1">
                <a:latin typeface="Times New Roman" pitchFamily="18" charset="0"/>
                <a:cs typeface="Times New Roman" pitchFamily="18" charset="0"/>
              </a:rPr>
              <a:t> می باشد که بنا به نیاز از تعدادی یا تمامی آنها در تجزیه و تحلیل داده های طراحی محصول استفاده می شود .</a:t>
            </a:r>
            <a:endParaRPr lang="en-US" sz="2400" b="1">
              <a:latin typeface="Times New Roman" pitchFamily="18" charset="0"/>
              <a:cs typeface="Times New Roman" pitchFamily="18" charset="0"/>
            </a:endParaRPr>
          </a:p>
        </p:txBody>
      </p:sp>
      <p:grpSp>
        <p:nvGrpSpPr>
          <p:cNvPr id="38918" name="Group 13"/>
          <p:cNvGrpSpPr>
            <a:grpSpLocks/>
          </p:cNvGrpSpPr>
          <p:nvPr/>
        </p:nvGrpSpPr>
        <p:grpSpPr bwMode="auto">
          <a:xfrm>
            <a:off x="7715250" y="2928938"/>
            <a:ext cx="1143000" cy="1143000"/>
            <a:chOff x="708" y="2203"/>
            <a:chExt cx="751" cy="741"/>
          </a:xfrm>
        </p:grpSpPr>
        <p:sp>
          <p:nvSpPr>
            <p:cNvPr id="12" name="Oval 14"/>
            <p:cNvSpPr>
              <a:spLocks noChangeArrowheads="1"/>
            </p:cNvSpPr>
            <p:nvPr/>
          </p:nvSpPr>
          <p:spPr bwMode="gray">
            <a:xfrm>
              <a:off x="728" y="2235"/>
              <a:ext cx="719"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headEnd/>
              <a:tailEnd/>
            </a:ln>
            <a:effectLst/>
          </p:spPr>
          <p:txBody>
            <a:bodyPr wrap="none" anchor="ctr"/>
            <a:lstStyle/>
            <a:p>
              <a:pPr>
                <a:defRPr/>
              </a:pPr>
              <a:endParaRPr lang="en-US"/>
            </a:p>
          </p:txBody>
        </p:sp>
        <p:pic>
          <p:nvPicPr>
            <p:cNvPr id="38921" name="Picture 15" descr="cir_lighteffect0"/>
            <p:cNvPicPr>
              <a:picLocks noChangeAspect="1" noChangeArrowheads="1"/>
            </p:cNvPicPr>
            <p:nvPr/>
          </p:nvPicPr>
          <p:blipFill>
            <a:blip r:embed="rId2">
              <a:lum bright="18000" contrast="-12000"/>
            </a:blip>
            <a:srcRect/>
            <a:stretch>
              <a:fillRect/>
            </a:stretch>
          </p:blipFill>
          <p:spPr bwMode="gray">
            <a:xfrm>
              <a:off x="708" y="2203"/>
              <a:ext cx="751" cy="644"/>
            </a:xfrm>
            <a:prstGeom prst="rect">
              <a:avLst/>
            </a:prstGeom>
            <a:noFill/>
            <a:ln w="9525">
              <a:noFill/>
              <a:miter lim="800000"/>
              <a:headEnd/>
              <a:tailEnd/>
            </a:ln>
          </p:spPr>
        </p:pic>
      </p:grpSp>
      <p:sp>
        <p:nvSpPr>
          <p:cNvPr id="14" name="Content Placeholder 3"/>
          <p:cNvSpPr txBox="1">
            <a:spLocks/>
          </p:cNvSpPr>
          <p:nvPr/>
        </p:nvSpPr>
        <p:spPr bwMode="auto">
          <a:xfrm>
            <a:off x="8091488" y="3000375"/>
            <a:ext cx="409575" cy="1000125"/>
          </a:xfrm>
          <a:prstGeom prst="rect">
            <a:avLst/>
          </a:prstGeom>
          <a:noFill/>
          <a:ln w="9525">
            <a:noFill/>
            <a:miter lim="800000"/>
            <a:headEnd/>
            <a:tailEnd/>
          </a:ln>
        </p:spPr>
        <p:txBody>
          <a:bodyPr/>
          <a:lstStyle/>
          <a:p>
            <a:pPr marL="273050" indent="-273050" algn="justLow" rtl="1">
              <a:lnSpc>
                <a:spcPct val="150000"/>
              </a:lnSpc>
              <a:spcBef>
                <a:spcPct val="20000"/>
              </a:spcBef>
              <a:buClr>
                <a:srgbClr val="0BD0D9"/>
              </a:buClr>
              <a:buSzPct val="95000"/>
              <a:defRPr/>
            </a:pPr>
            <a:r>
              <a:rPr lang="fa-IR" sz="4000" b="1" dirty="0">
                <a:effectLst>
                  <a:outerShdw blurRad="38100" dist="38100" dir="2700000" algn="tl">
                    <a:srgbClr val="000000">
                      <a:alpha val="43137"/>
                    </a:srgbClr>
                  </a:outerShdw>
                </a:effectLst>
                <a:latin typeface="Times New Roman" pitchFamily="18" charset="0"/>
                <a:cs typeface="Times New Roman" pitchFamily="18" charset="0"/>
              </a:rPr>
              <a:t>1</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Footer Placeholder 12"/>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r" rtl="1" eaLnBrk="1" hangingPunct="1"/>
            <a:r>
              <a:rPr lang="fa-IR" b="1" smtClean="0">
                <a:latin typeface="Arial" pitchFamily="34" charset="0"/>
                <a:cs typeface="Arial" pitchFamily="34" charset="0"/>
              </a:rPr>
              <a:t>مقدمه :</a:t>
            </a:r>
            <a:endParaRPr lang="en-US" smtClean="0">
              <a:latin typeface="Arial" pitchFamily="34" charset="0"/>
              <a:cs typeface="Arial" pitchFamily="34" charset="0"/>
            </a:endParaRPr>
          </a:p>
        </p:txBody>
      </p:sp>
      <p:sp>
        <p:nvSpPr>
          <p:cNvPr id="14339" name="Content Placeholder 2"/>
          <p:cNvSpPr>
            <a:spLocks noGrp="1"/>
          </p:cNvSpPr>
          <p:nvPr>
            <p:ph idx="1"/>
          </p:nvPr>
        </p:nvSpPr>
        <p:spPr/>
        <p:txBody>
          <a:bodyPr/>
          <a:lstStyle/>
          <a:p>
            <a:pPr algn="justLow" rtl="1" eaLnBrk="1" hangingPunct="1">
              <a:defRPr/>
            </a:pPr>
            <a:r>
              <a:rPr lang="ar-SA" sz="2800" b="1" dirty="0" smtClean="0">
                <a:latin typeface="Times New Roman" pitchFamily="18" charset="0"/>
                <a:ea typeface="Majalla UI"/>
                <a:cs typeface="Times New Roman" pitchFamily="18" charset="0"/>
              </a:rPr>
              <a:t>امروزه </a:t>
            </a:r>
            <a:r>
              <a:rPr lang="ar-SA" sz="2800" b="1" dirty="0" smtClean="0">
                <a:solidFill>
                  <a:srgbClr val="FF0000"/>
                </a:solidFill>
                <a:effectLst>
                  <a:outerShdw blurRad="38100" dist="38100" dir="2700000" algn="tl">
                    <a:srgbClr val="000000">
                      <a:alpha val="43137"/>
                    </a:srgbClr>
                  </a:outerShdw>
                </a:effectLst>
                <a:latin typeface="Times New Roman" pitchFamily="18" charset="0"/>
                <a:ea typeface="Majalla UI"/>
                <a:cs typeface="Times New Roman" pitchFamily="18" charset="0"/>
              </a:rPr>
              <a:t>كيفيت</a:t>
            </a:r>
            <a:r>
              <a:rPr lang="ar-SA" sz="2800" b="1" dirty="0" smtClean="0">
                <a:latin typeface="Times New Roman" pitchFamily="18" charset="0"/>
                <a:ea typeface="Majalla UI"/>
                <a:cs typeface="Times New Roman" pitchFamily="18" charset="0"/>
              </a:rPr>
              <a:t> و </a:t>
            </a:r>
            <a:r>
              <a:rPr lang="ar-SA" sz="2800" b="1" dirty="0" smtClean="0">
                <a:solidFill>
                  <a:srgbClr val="FF0000"/>
                </a:solidFill>
                <a:effectLst>
                  <a:outerShdw blurRad="38100" dist="38100" dir="2700000" algn="tl">
                    <a:srgbClr val="000000">
                      <a:alpha val="43137"/>
                    </a:srgbClr>
                  </a:outerShdw>
                </a:effectLst>
                <a:latin typeface="Times New Roman" pitchFamily="18" charset="0"/>
                <a:ea typeface="Majalla UI"/>
                <a:cs typeface="Times New Roman" pitchFamily="18" charset="0"/>
              </a:rPr>
              <a:t>مشتر</a:t>
            </a:r>
            <a:r>
              <a:rPr lang="fa-IR" sz="2800" b="1" dirty="0" smtClean="0">
                <a:solidFill>
                  <a:srgbClr val="FF0000"/>
                </a:solidFill>
                <a:effectLst>
                  <a:outerShdw blurRad="38100" dist="38100" dir="2700000" algn="tl">
                    <a:srgbClr val="000000">
                      <a:alpha val="43137"/>
                    </a:srgbClr>
                  </a:outerShdw>
                </a:effectLst>
                <a:latin typeface="Times New Roman" pitchFamily="18" charset="0"/>
                <a:ea typeface="Majalla UI"/>
                <a:cs typeface="Times New Roman" pitchFamily="18" charset="0"/>
              </a:rPr>
              <a:t>ی </a:t>
            </a:r>
            <a:r>
              <a:rPr lang="ar-SA" sz="2800" b="1" dirty="0" smtClean="0">
                <a:solidFill>
                  <a:srgbClr val="FF0000"/>
                </a:solidFill>
                <a:effectLst>
                  <a:outerShdw blurRad="38100" dist="38100" dir="2700000" algn="tl">
                    <a:srgbClr val="000000">
                      <a:alpha val="43137"/>
                    </a:srgbClr>
                  </a:outerShdw>
                </a:effectLst>
                <a:latin typeface="Times New Roman" pitchFamily="18" charset="0"/>
                <a:ea typeface="Majalla UI"/>
                <a:cs typeface="Times New Roman" pitchFamily="18" charset="0"/>
              </a:rPr>
              <a:t>‌مدار</a:t>
            </a:r>
            <a:r>
              <a:rPr lang="fa-IR" sz="2800" b="1" dirty="0" smtClean="0">
                <a:solidFill>
                  <a:srgbClr val="FF0000"/>
                </a:solidFill>
                <a:effectLst>
                  <a:outerShdw blurRad="38100" dist="38100" dir="2700000" algn="tl">
                    <a:srgbClr val="000000">
                      <a:alpha val="43137"/>
                    </a:srgbClr>
                  </a:outerShdw>
                </a:effectLst>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به عنوان يك</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از چالش‌ها</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جد</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رقابت</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مطرح شده است و حفظ و گسترش بازارها</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داخل</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و خارج</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مستلزم ارائه محصولات و خدمات با كيفيت قابل اعتماد از طريق تأمين نيازها</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مشتريان در طراح</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و توليد محصولات يا ارائه خدمات است.</a:t>
            </a:r>
            <a:endParaRPr lang="fa-IR" sz="2800" b="1" dirty="0" smtClean="0">
              <a:latin typeface="Times New Roman" pitchFamily="18" charset="0"/>
              <a:ea typeface="Majalla UI"/>
              <a:cs typeface="Times New Roman" pitchFamily="18" charset="0"/>
            </a:endParaRPr>
          </a:p>
          <a:p>
            <a:pPr algn="justLow" rtl="1" eaLnBrk="1" hangingPunct="1">
              <a:defRPr/>
            </a:pPr>
            <a:r>
              <a:rPr lang="ar-SA" sz="2800" b="1" dirty="0" smtClean="0">
                <a:solidFill>
                  <a:srgbClr val="FF0000"/>
                </a:solidFill>
                <a:effectLst>
                  <a:outerShdw blurRad="38100" dist="38100" dir="2700000" algn="tl">
                    <a:srgbClr val="000000">
                      <a:alpha val="43137"/>
                    </a:srgbClr>
                  </a:outerShdw>
                </a:effectLst>
                <a:latin typeface="Times New Roman" pitchFamily="18" charset="0"/>
                <a:ea typeface="Majalla UI"/>
                <a:cs typeface="Times New Roman" pitchFamily="18" charset="0"/>
              </a:rPr>
              <a:t>گسترش عملكرد كيفيت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QFD</a:t>
            </a:r>
            <a:r>
              <a:rPr lang="ar-SA" sz="2800" b="1" dirty="0" smtClean="0">
                <a:solidFill>
                  <a:srgbClr val="FF0000"/>
                </a:solidFill>
                <a:effectLst>
                  <a:outerShdw blurRad="38100" dist="38100" dir="2700000" algn="tl">
                    <a:srgbClr val="000000">
                      <a:alpha val="43137"/>
                    </a:srgbClr>
                  </a:outerShdw>
                </a:effectLst>
                <a:latin typeface="Times New Roman" pitchFamily="18" charset="0"/>
                <a:ea typeface="Majalla UI"/>
                <a:cs typeface="Times New Roman" pitchFamily="18" charset="0"/>
              </a:rPr>
              <a:t>)</a:t>
            </a:r>
            <a:r>
              <a:rPr lang="ar-SA" sz="2800" b="1" dirty="0" smtClean="0">
                <a:latin typeface="Times New Roman" pitchFamily="18" charset="0"/>
                <a:ea typeface="Majalla UI"/>
                <a:cs typeface="Times New Roman" pitchFamily="18" charset="0"/>
              </a:rPr>
              <a:t>، به عنوان يك</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از ابزار مديريت كيفيت جامع امكان تحقق خواسته‌ها</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فوق را برا</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صنايع توليد</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و خدمات</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 فراهم م</a:t>
            </a:r>
            <a:r>
              <a:rPr lang="fa-IR" sz="2800" b="1" dirty="0" smtClean="0">
                <a:latin typeface="Times New Roman" pitchFamily="18" charset="0"/>
                <a:ea typeface="Majalla UI"/>
                <a:cs typeface="Times New Roman" pitchFamily="18" charset="0"/>
              </a:rPr>
              <a:t>ی</a:t>
            </a:r>
            <a:r>
              <a:rPr lang="ar-SA" sz="2800" b="1" dirty="0" smtClean="0">
                <a:latin typeface="Times New Roman" pitchFamily="18" charset="0"/>
                <a:ea typeface="Majalla UI"/>
                <a:cs typeface="Times New Roman" pitchFamily="18" charset="0"/>
              </a:rPr>
              <a:t>‌كند.</a:t>
            </a:r>
            <a:endParaRPr lang="fa-IR" sz="2800" b="1" dirty="0" smtClean="0">
              <a:latin typeface="Times New Roman" pitchFamily="18" charset="0"/>
              <a:ea typeface="Majalla UI"/>
              <a:cs typeface="Times New Roman" pitchFamily="18"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0"/>
          <p:cNvGrpSpPr>
            <a:grpSpLocks/>
          </p:cNvGrpSpPr>
          <p:nvPr/>
        </p:nvGrpSpPr>
        <p:grpSpPr bwMode="auto">
          <a:xfrm>
            <a:off x="571500" y="857250"/>
            <a:ext cx="8072438" cy="1357313"/>
            <a:chOff x="752" y="1413"/>
            <a:chExt cx="1321" cy="294"/>
          </a:xfrm>
        </p:grpSpPr>
        <p:sp>
          <p:nvSpPr>
            <p:cNvPr id="6" name="AutoShape 51"/>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a:defRPr/>
              </a:pPr>
              <a:endParaRPr lang="en-US"/>
            </a:p>
          </p:txBody>
        </p:sp>
        <p:sp>
          <p:nvSpPr>
            <p:cNvPr id="7" name="AutoShape 52"/>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en-US"/>
            </a:p>
          </p:txBody>
        </p:sp>
        <p:sp>
          <p:nvSpPr>
            <p:cNvPr id="8" name="AutoShape 53"/>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en-US"/>
            </a:p>
          </p:txBody>
        </p:sp>
      </p:grpSp>
      <p:sp>
        <p:nvSpPr>
          <p:cNvPr id="39939" name="Text Box 18"/>
          <p:cNvSpPr txBox="1">
            <a:spLocks noChangeArrowheads="1"/>
          </p:cNvSpPr>
          <p:nvPr/>
        </p:nvSpPr>
        <p:spPr bwMode="white">
          <a:xfrm>
            <a:off x="1071563" y="928688"/>
            <a:ext cx="7072312" cy="1200150"/>
          </a:xfrm>
          <a:prstGeom prst="rect">
            <a:avLst/>
          </a:prstGeom>
          <a:noFill/>
          <a:ln w="9525" algn="ctr">
            <a:noFill/>
            <a:miter lim="800000"/>
            <a:headEnd/>
            <a:tailEnd/>
          </a:ln>
        </p:spPr>
        <p:txBody>
          <a:bodyPr>
            <a:spAutoFit/>
          </a:bodyPr>
          <a:lstStyle/>
          <a:p>
            <a:pPr algn="ctr" rtl="1">
              <a:spcBef>
                <a:spcPct val="50000"/>
              </a:spcBef>
            </a:pPr>
            <a:r>
              <a:rPr lang="ar-SA" sz="2400" b="1">
                <a:latin typeface="Times New Roman" pitchFamily="18" charset="0"/>
                <a:cs typeface="Times New Roman" pitchFamily="18" charset="0"/>
              </a:rPr>
              <a:t>نگرش ماکابه که اولین بار در امریکا توسط دونالد کلازینگ و در شرکت فورد مطرح شد ، شامل </a:t>
            </a:r>
            <a:r>
              <a:rPr lang="ar-SA" sz="2400" b="1">
                <a:solidFill>
                  <a:srgbClr val="FF0000"/>
                </a:solidFill>
                <a:latin typeface="Times New Roman" pitchFamily="18" charset="0"/>
                <a:cs typeface="Times New Roman" pitchFamily="18" charset="0"/>
              </a:rPr>
              <a:t>چهار ماتریس</a:t>
            </a:r>
            <a:r>
              <a:rPr lang="ar-SA" sz="2400" b="1">
                <a:latin typeface="Times New Roman" pitchFamily="18" charset="0"/>
                <a:cs typeface="Times New Roman" pitchFamily="18" charset="0"/>
              </a:rPr>
              <a:t> پیوسته است که به ترتیب عبارتند از :</a:t>
            </a:r>
            <a:endParaRPr lang="en-US" sz="2400" b="1">
              <a:latin typeface="Times New Roman" pitchFamily="18" charset="0"/>
              <a:cs typeface="Times New Roman" pitchFamily="18" charset="0"/>
            </a:endParaRPr>
          </a:p>
        </p:txBody>
      </p:sp>
      <p:sp>
        <p:nvSpPr>
          <p:cNvPr id="11" name="Freeform 40"/>
          <p:cNvSpPr>
            <a:spLocks/>
          </p:cNvSpPr>
          <p:nvPr/>
        </p:nvSpPr>
        <p:spPr bwMode="gray">
          <a:xfrm rot="3046289" flipH="1">
            <a:off x="4943475" y="2101850"/>
            <a:ext cx="1828800" cy="2921000"/>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adFill rotWithShape="1">
            <a:gsLst>
              <a:gs pos="0">
                <a:schemeClr val="hlink">
                  <a:gamma/>
                  <a:tint val="33725"/>
                  <a:invGamma/>
                </a:schemeClr>
              </a:gs>
              <a:gs pos="100000">
                <a:schemeClr val="hlink"/>
              </a:gs>
            </a:gsLst>
            <a:lin ang="18900000" scaled="1"/>
          </a:gra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en-US"/>
          </a:p>
        </p:txBody>
      </p:sp>
      <p:sp>
        <p:nvSpPr>
          <p:cNvPr id="12" name="Freeform 41"/>
          <p:cNvSpPr>
            <a:spLocks/>
          </p:cNvSpPr>
          <p:nvPr/>
        </p:nvSpPr>
        <p:spPr bwMode="gray">
          <a:xfrm rot="3171804" flipH="1">
            <a:off x="2595562" y="4146551"/>
            <a:ext cx="1806575" cy="2882900"/>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adFill rotWithShape="1">
            <a:gsLst>
              <a:gs pos="0">
                <a:schemeClr val="accent2"/>
              </a:gs>
              <a:gs pos="100000">
                <a:schemeClr val="accent2">
                  <a:gamma/>
                  <a:tint val="33725"/>
                  <a:invGamma/>
                </a:schemeClr>
              </a:gs>
            </a:gsLst>
            <a:lin ang="18900000" scaled="1"/>
          </a:gra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en-US"/>
          </a:p>
        </p:txBody>
      </p:sp>
      <p:sp>
        <p:nvSpPr>
          <p:cNvPr id="13" name="Freeform 42"/>
          <p:cNvSpPr>
            <a:spLocks/>
          </p:cNvSpPr>
          <p:nvPr/>
        </p:nvSpPr>
        <p:spPr bwMode="gray">
          <a:xfrm rot="18473053">
            <a:off x="4943475" y="4151313"/>
            <a:ext cx="1828800" cy="2921000"/>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adFill rotWithShape="1">
            <a:gsLst>
              <a:gs pos="0">
                <a:schemeClr val="accent1">
                  <a:gamma/>
                  <a:tint val="33725"/>
                  <a:invGamma/>
                </a:schemeClr>
              </a:gs>
              <a:gs pos="100000">
                <a:schemeClr val="accent1"/>
              </a:gs>
            </a:gsLst>
            <a:lin ang="2700000" scaled="1"/>
          </a:gra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en-US"/>
          </a:p>
        </p:txBody>
      </p:sp>
      <p:sp>
        <p:nvSpPr>
          <p:cNvPr id="14" name="Freeform 43"/>
          <p:cNvSpPr>
            <a:spLocks/>
          </p:cNvSpPr>
          <p:nvPr/>
        </p:nvSpPr>
        <p:spPr bwMode="gray">
          <a:xfrm rot="18553711">
            <a:off x="2600325" y="2100263"/>
            <a:ext cx="1828800" cy="2921000"/>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adFill rotWithShape="1">
            <a:gsLst>
              <a:gs pos="0">
                <a:schemeClr val="folHlink"/>
              </a:gs>
              <a:gs pos="100000">
                <a:schemeClr val="folHlink">
                  <a:gamma/>
                  <a:tint val="33725"/>
                  <a:invGamma/>
                </a:schemeClr>
              </a:gs>
            </a:gsLst>
            <a:lin ang="2700000" scaled="1"/>
          </a:gra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en-US"/>
          </a:p>
        </p:txBody>
      </p:sp>
      <p:sp>
        <p:nvSpPr>
          <p:cNvPr id="39944" name="Oval 44"/>
          <p:cNvSpPr>
            <a:spLocks noChangeArrowheads="1"/>
          </p:cNvSpPr>
          <p:nvPr/>
        </p:nvSpPr>
        <p:spPr bwMode="gray">
          <a:xfrm>
            <a:off x="3910013" y="3830638"/>
            <a:ext cx="1524000" cy="1524000"/>
          </a:xfrm>
          <a:prstGeom prst="ellipse">
            <a:avLst/>
          </a:prstGeom>
          <a:solidFill>
            <a:schemeClr val="bg1">
              <a:alpha val="50195"/>
            </a:schemeClr>
          </a:solidFill>
          <a:ln w="9525">
            <a:noFill/>
            <a:round/>
            <a:headEnd/>
            <a:tailEnd/>
          </a:ln>
        </p:spPr>
        <p:txBody>
          <a:bodyPr wrap="none" anchor="ctr"/>
          <a:lstStyle/>
          <a:p>
            <a:endParaRPr lang="en-US"/>
          </a:p>
        </p:txBody>
      </p:sp>
      <p:sp>
        <p:nvSpPr>
          <p:cNvPr id="19" name="Rectangle 48"/>
          <p:cNvSpPr>
            <a:spLocks noChangeArrowheads="1"/>
          </p:cNvSpPr>
          <p:nvPr/>
        </p:nvSpPr>
        <p:spPr bwMode="auto">
          <a:xfrm>
            <a:off x="4090988" y="4086225"/>
            <a:ext cx="387350" cy="523875"/>
          </a:xfrm>
          <a:prstGeom prst="rect">
            <a:avLst/>
          </a:prstGeom>
          <a:noFill/>
          <a:ln w="9525">
            <a:noFill/>
            <a:miter lim="800000"/>
            <a:headEnd/>
            <a:tailEnd/>
          </a:ln>
          <a:effectLst/>
        </p:spPr>
        <p:txBody>
          <a:bodyPr wrap="none">
            <a:spAutoFit/>
          </a:bodyPr>
          <a:lstStyle/>
          <a:p>
            <a:pPr>
              <a:defRPr/>
            </a:pPr>
            <a:r>
              <a:rPr lang="fa-IR" sz="2800" b="1" dirty="0">
                <a:effectLst>
                  <a:outerShdw blurRad="38100" dist="38100" dir="2700000" algn="tl">
                    <a:srgbClr val="000000">
                      <a:alpha val="43137"/>
                    </a:srgbClr>
                  </a:outerShdw>
                </a:effectLst>
                <a:cs typeface="Arial" pitchFamily="34" charset="0"/>
              </a:rPr>
              <a:t>1</a:t>
            </a:r>
            <a:endParaRPr lang="en-US" sz="2800" b="1" dirty="0">
              <a:effectLst>
                <a:outerShdw blurRad="38100" dist="38100" dir="2700000" algn="tl">
                  <a:srgbClr val="000000">
                    <a:alpha val="43137"/>
                  </a:srgbClr>
                </a:outerShdw>
              </a:effectLst>
              <a:cs typeface="Arial" pitchFamily="34" charset="0"/>
            </a:endParaRPr>
          </a:p>
        </p:txBody>
      </p:sp>
      <p:sp>
        <p:nvSpPr>
          <p:cNvPr id="20" name="Rectangle 49"/>
          <p:cNvSpPr>
            <a:spLocks noChangeArrowheads="1"/>
          </p:cNvSpPr>
          <p:nvPr/>
        </p:nvSpPr>
        <p:spPr bwMode="auto">
          <a:xfrm>
            <a:off x="4787900" y="4086225"/>
            <a:ext cx="387350" cy="523875"/>
          </a:xfrm>
          <a:prstGeom prst="rect">
            <a:avLst/>
          </a:prstGeom>
          <a:noFill/>
          <a:ln w="9525">
            <a:noFill/>
            <a:miter lim="800000"/>
            <a:headEnd/>
            <a:tailEnd/>
          </a:ln>
          <a:effectLst/>
        </p:spPr>
        <p:txBody>
          <a:bodyPr wrap="none">
            <a:spAutoFit/>
          </a:bodyPr>
          <a:lstStyle/>
          <a:p>
            <a:pPr>
              <a:defRPr/>
            </a:pPr>
            <a:r>
              <a:rPr lang="fa-IR" sz="2800" b="1" dirty="0">
                <a:effectLst>
                  <a:outerShdw blurRad="38100" dist="38100" dir="2700000" algn="tl">
                    <a:srgbClr val="000000">
                      <a:alpha val="43137"/>
                    </a:srgbClr>
                  </a:outerShdw>
                </a:effectLst>
                <a:cs typeface="Arial" pitchFamily="34" charset="0"/>
              </a:rPr>
              <a:t>2</a:t>
            </a:r>
            <a:endParaRPr lang="en-US" sz="2800" b="1" dirty="0">
              <a:effectLst>
                <a:outerShdw blurRad="38100" dist="38100" dir="2700000" algn="tl">
                  <a:srgbClr val="000000">
                    <a:alpha val="43137"/>
                  </a:srgbClr>
                </a:outerShdw>
              </a:effectLst>
              <a:cs typeface="Arial" pitchFamily="34" charset="0"/>
            </a:endParaRPr>
          </a:p>
        </p:txBody>
      </p:sp>
      <p:sp>
        <p:nvSpPr>
          <p:cNvPr id="21" name="Rectangle 50"/>
          <p:cNvSpPr>
            <a:spLocks noChangeArrowheads="1"/>
          </p:cNvSpPr>
          <p:nvPr/>
        </p:nvSpPr>
        <p:spPr bwMode="auto">
          <a:xfrm>
            <a:off x="4116388" y="4743450"/>
            <a:ext cx="387350" cy="523875"/>
          </a:xfrm>
          <a:prstGeom prst="rect">
            <a:avLst/>
          </a:prstGeom>
          <a:noFill/>
          <a:ln w="9525">
            <a:noFill/>
            <a:miter lim="800000"/>
            <a:headEnd/>
            <a:tailEnd/>
          </a:ln>
          <a:effectLst/>
        </p:spPr>
        <p:txBody>
          <a:bodyPr wrap="none">
            <a:spAutoFit/>
          </a:bodyPr>
          <a:lstStyle/>
          <a:p>
            <a:pPr>
              <a:defRPr/>
            </a:pPr>
            <a:r>
              <a:rPr lang="fa-IR" sz="2800" b="1" dirty="0">
                <a:effectLst>
                  <a:outerShdw blurRad="38100" dist="38100" dir="2700000" algn="tl">
                    <a:srgbClr val="000000">
                      <a:alpha val="43137"/>
                    </a:srgbClr>
                  </a:outerShdw>
                </a:effectLst>
                <a:cs typeface="Arial" pitchFamily="34" charset="0"/>
              </a:rPr>
              <a:t>3</a:t>
            </a:r>
            <a:endParaRPr lang="en-US" sz="2800" b="1" dirty="0">
              <a:effectLst>
                <a:outerShdw blurRad="38100" dist="38100" dir="2700000" algn="tl">
                  <a:srgbClr val="000000">
                    <a:alpha val="43137"/>
                  </a:srgbClr>
                </a:outerShdw>
              </a:effectLst>
              <a:cs typeface="Arial" pitchFamily="34" charset="0"/>
            </a:endParaRPr>
          </a:p>
        </p:txBody>
      </p:sp>
      <p:sp>
        <p:nvSpPr>
          <p:cNvPr id="22" name="Rectangle 51"/>
          <p:cNvSpPr>
            <a:spLocks noChangeArrowheads="1"/>
          </p:cNvSpPr>
          <p:nvPr/>
        </p:nvSpPr>
        <p:spPr bwMode="auto">
          <a:xfrm>
            <a:off x="4787900" y="4735513"/>
            <a:ext cx="387350" cy="523875"/>
          </a:xfrm>
          <a:prstGeom prst="rect">
            <a:avLst/>
          </a:prstGeom>
          <a:noFill/>
          <a:ln w="9525">
            <a:noFill/>
            <a:miter lim="800000"/>
            <a:headEnd/>
            <a:tailEnd/>
          </a:ln>
          <a:effectLst/>
        </p:spPr>
        <p:txBody>
          <a:bodyPr wrap="none">
            <a:spAutoFit/>
          </a:bodyPr>
          <a:lstStyle/>
          <a:p>
            <a:pPr>
              <a:defRPr/>
            </a:pPr>
            <a:r>
              <a:rPr lang="fa-IR" sz="2800" b="1" dirty="0">
                <a:effectLst>
                  <a:outerShdw blurRad="38100" dist="38100" dir="2700000" algn="tl">
                    <a:srgbClr val="000000">
                      <a:alpha val="43137"/>
                    </a:srgbClr>
                  </a:outerShdw>
                </a:effectLst>
                <a:cs typeface="Arial" pitchFamily="34" charset="0"/>
              </a:rPr>
              <a:t>4</a:t>
            </a:r>
            <a:endParaRPr lang="en-US" sz="2800" b="1" dirty="0">
              <a:effectLst>
                <a:outerShdw blurRad="38100" dist="38100" dir="2700000" algn="tl">
                  <a:srgbClr val="000000">
                    <a:alpha val="43137"/>
                  </a:srgbClr>
                </a:outerShdw>
              </a:effectLst>
              <a:cs typeface="Arial" pitchFamily="34" charset="0"/>
            </a:endParaRPr>
          </a:p>
        </p:txBody>
      </p:sp>
      <p:sp>
        <p:nvSpPr>
          <p:cNvPr id="39949" name="Text Box 52"/>
          <p:cNvSpPr txBox="1">
            <a:spLocks noChangeArrowheads="1"/>
          </p:cNvSpPr>
          <p:nvPr/>
        </p:nvSpPr>
        <p:spPr bwMode="gray">
          <a:xfrm>
            <a:off x="2500313" y="3143250"/>
            <a:ext cx="1857375" cy="862013"/>
          </a:xfrm>
          <a:prstGeom prst="rect">
            <a:avLst/>
          </a:prstGeom>
          <a:noFill/>
          <a:ln w="9525" algn="ctr">
            <a:noFill/>
            <a:miter lim="800000"/>
            <a:headEnd/>
            <a:tailEnd/>
          </a:ln>
        </p:spPr>
        <p:txBody>
          <a:bodyPr>
            <a:spAutoFit/>
          </a:bodyPr>
          <a:lstStyle/>
          <a:p>
            <a:pPr algn="ctr" rtl="1">
              <a:spcBef>
                <a:spcPct val="50000"/>
              </a:spcBef>
            </a:pPr>
            <a:r>
              <a:rPr lang="ar-SA" sz="2000" b="1">
                <a:latin typeface="Times New Roman" pitchFamily="18" charset="0"/>
                <a:cs typeface="Times New Roman" pitchFamily="18" charset="0"/>
              </a:rPr>
              <a:t>طرح ریزی محصول</a:t>
            </a:r>
            <a:endParaRPr lang="fa-IR" sz="2000" b="1">
              <a:latin typeface="Times New Roman" pitchFamily="18" charset="0"/>
              <a:cs typeface="Times New Roman" pitchFamily="18" charset="0"/>
            </a:endParaRPr>
          </a:p>
          <a:p>
            <a:pPr algn="ctr" rtl="1">
              <a:spcBef>
                <a:spcPct val="50000"/>
              </a:spcBef>
            </a:pPr>
            <a:r>
              <a:rPr lang="fa-IR" sz="2000" b="1">
                <a:latin typeface="Times New Roman" pitchFamily="18" charset="0"/>
                <a:cs typeface="Times New Roman" pitchFamily="18" charset="0"/>
              </a:rPr>
              <a:t>(</a:t>
            </a:r>
            <a:r>
              <a:rPr lang="ar-SA" sz="2000" b="1">
                <a:latin typeface="Times New Roman" pitchFamily="18" charset="0"/>
                <a:cs typeface="Times New Roman" pitchFamily="18" charset="0"/>
              </a:rPr>
              <a:t>خانه کیفیت)</a:t>
            </a:r>
            <a:endParaRPr lang="en-US" sz="2000" b="1">
              <a:latin typeface="Times New Roman" pitchFamily="18" charset="0"/>
              <a:cs typeface="Times New Roman" pitchFamily="18" charset="0"/>
            </a:endParaRPr>
          </a:p>
        </p:txBody>
      </p:sp>
      <p:sp>
        <p:nvSpPr>
          <p:cNvPr id="39950" name="Text Box 52"/>
          <p:cNvSpPr txBox="1">
            <a:spLocks noChangeArrowheads="1"/>
          </p:cNvSpPr>
          <p:nvPr/>
        </p:nvSpPr>
        <p:spPr bwMode="gray">
          <a:xfrm>
            <a:off x="4929188" y="3386138"/>
            <a:ext cx="1857375" cy="400050"/>
          </a:xfrm>
          <a:prstGeom prst="rect">
            <a:avLst/>
          </a:prstGeom>
          <a:noFill/>
          <a:ln w="9525" algn="ctr">
            <a:noFill/>
            <a:miter lim="800000"/>
            <a:headEnd/>
            <a:tailEnd/>
          </a:ln>
        </p:spPr>
        <p:txBody>
          <a:bodyPr>
            <a:spAutoFit/>
          </a:bodyPr>
          <a:lstStyle/>
          <a:p>
            <a:pPr algn="ctr" rtl="1">
              <a:spcBef>
                <a:spcPct val="50000"/>
              </a:spcBef>
            </a:pPr>
            <a:r>
              <a:rPr lang="ar-SA" sz="2000" b="1">
                <a:latin typeface="Times New Roman" pitchFamily="18" charset="0"/>
                <a:cs typeface="Times New Roman" pitchFamily="18" charset="0"/>
              </a:rPr>
              <a:t>طر</a:t>
            </a:r>
            <a:r>
              <a:rPr lang="fa-IR" sz="2000" b="1">
                <a:latin typeface="Times New Roman" pitchFamily="18" charset="0"/>
                <a:cs typeface="Times New Roman" pitchFamily="18" charset="0"/>
              </a:rPr>
              <a:t>ا</a:t>
            </a:r>
            <a:r>
              <a:rPr lang="ar-SA" sz="2000" b="1">
                <a:latin typeface="Times New Roman" pitchFamily="18" charset="0"/>
                <a:cs typeface="Times New Roman" pitchFamily="18" charset="0"/>
              </a:rPr>
              <a:t>ح</a:t>
            </a:r>
            <a:r>
              <a:rPr lang="fa-IR" sz="2000" b="1">
                <a:latin typeface="Times New Roman" pitchFamily="18" charset="0"/>
                <a:cs typeface="Times New Roman" pitchFamily="18" charset="0"/>
              </a:rPr>
              <a:t>ی </a:t>
            </a:r>
            <a:r>
              <a:rPr lang="ar-SA" sz="2000" b="1">
                <a:latin typeface="Times New Roman" pitchFamily="18" charset="0"/>
                <a:cs typeface="Times New Roman" pitchFamily="18" charset="0"/>
              </a:rPr>
              <a:t>محصول</a:t>
            </a:r>
            <a:endParaRPr lang="fa-IR" sz="2000" b="1">
              <a:latin typeface="Times New Roman" pitchFamily="18" charset="0"/>
              <a:cs typeface="Times New Roman" pitchFamily="18" charset="0"/>
            </a:endParaRPr>
          </a:p>
        </p:txBody>
      </p:sp>
      <p:sp>
        <p:nvSpPr>
          <p:cNvPr id="39951" name="Text Box 52"/>
          <p:cNvSpPr txBox="1">
            <a:spLocks noChangeArrowheads="1"/>
          </p:cNvSpPr>
          <p:nvPr/>
        </p:nvSpPr>
        <p:spPr bwMode="gray">
          <a:xfrm>
            <a:off x="2500313" y="5457825"/>
            <a:ext cx="1857375" cy="400050"/>
          </a:xfrm>
          <a:prstGeom prst="rect">
            <a:avLst/>
          </a:prstGeom>
          <a:noFill/>
          <a:ln w="9525" algn="ctr">
            <a:noFill/>
            <a:miter lim="800000"/>
            <a:headEnd/>
            <a:tailEnd/>
          </a:ln>
        </p:spPr>
        <p:txBody>
          <a:bodyPr>
            <a:spAutoFit/>
          </a:bodyPr>
          <a:lstStyle/>
          <a:p>
            <a:pPr algn="ctr" rtl="1">
              <a:spcBef>
                <a:spcPct val="50000"/>
              </a:spcBef>
            </a:pPr>
            <a:r>
              <a:rPr lang="ar-SA" sz="2000" b="1">
                <a:latin typeface="Times New Roman" pitchFamily="18" charset="0"/>
                <a:cs typeface="Times New Roman" pitchFamily="18" charset="0"/>
              </a:rPr>
              <a:t>طرح ریزی </a:t>
            </a:r>
            <a:r>
              <a:rPr lang="fa-IR" sz="2000" b="1">
                <a:latin typeface="Times New Roman" pitchFamily="18" charset="0"/>
                <a:cs typeface="Times New Roman" pitchFamily="18" charset="0"/>
              </a:rPr>
              <a:t>فرایند</a:t>
            </a:r>
          </a:p>
        </p:txBody>
      </p:sp>
      <p:sp>
        <p:nvSpPr>
          <p:cNvPr id="39952" name="Text Box 52"/>
          <p:cNvSpPr txBox="1">
            <a:spLocks noChangeArrowheads="1"/>
          </p:cNvSpPr>
          <p:nvPr/>
        </p:nvSpPr>
        <p:spPr bwMode="gray">
          <a:xfrm>
            <a:off x="4929188" y="5435600"/>
            <a:ext cx="1857375" cy="708025"/>
          </a:xfrm>
          <a:prstGeom prst="rect">
            <a:avLst/>
          </a:prstGeom>
          <a:noFill/>
          <a:ln w="9525" algn="ctr">
            <a:noFill/>
            <a:miter lim="800000"/>
            <a:headEnd/>
            <a:tailEnd/>
          </a:ln>
        </p:spPr>
        <p:txBody>
          <a:bodyPr>
            <a:spAutoFit/>
          </a:bodyPr>
          <a:lstStyle/>
          <a:p>
            <a:pPr algn="ctr" rtl="1">
              <a:spcBef>
                <a:spcPct val="50000"/>
              </a:spcBef>
            </a:pPr>
            <a:r>
              <a:rPr lang="ar-SA" sz="2000" b="1">
                <a:latin typeface="Times New Roman" pitchFamily="18" charset="0"/>
                <a:cs typeface="Times New Roman" pitchFamily="18" charset="0"/>
              </a:rPr>
              <a:t>برنامه ریزی کنترل فرایند</a:t>
            </a:r>
            <a:endParaRPr lang="en-US" sz="2000" b="1">
              <a:latin typeface="Times New Roman" pitchFamily="18" charset="0"/>
              <a:cs typeface="Times New Roman" pitchFamily="18" charset="0"/>
            </a:endParaRPr>
          </a:p>
        </p:txBody>
      </p:sp>
      <p:grpSp>
        <p:nvGrpSpPr>
          <p:cNvPr id="39953" name="Group 13"/>
          <p:cNvGrpSpPr>
            <a:grpSpLocks/>
          </p:cNvGrpSpPr>
          <p:nvPr/>
        </p:nvGrpSpPr>
        <p:grpSpPr bwMode="auto">
          <a:xfrm>
            <a:off x="7715250" y="142875"/>
            <a:ext cx="1143000" cy="1143000"/>
            <a:chOff x="708" y="2203"/>
            <a:chExt cx="751" cy="741"/>
          </a:xfrm>
        </p:grpSpPr>
        <p:sp>
          <p:nvSpPr>
            <p:cNvPr id="28" name="Oval 14"/>
            <p:cNvSpPr>
              <a:spLocks noChangeArrowheads="1"/>
            </p:cNvSpPr>
            <p:nvPr/>
          </p:nvSpPr>
          <p:spPr bwMode="gray">
            <a:xfrm>
              <a:off x="728" y="2235"/>
              <a:ext cx="719"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headEnd/>
              <a:tailEnd/>
            </a:ln>
            <a:effectLst/>
          </p:spPr>
          <p:txBody>
            <a:bodyPr wrap="none" anchor="ctr"/>
            <a:lstStyle/>
            <a:p>
              <a:pPr>
                <a:defRPr/>
              </a:pPr>
              <a:endParaRPr lang="en-US"/>
            </a:p>
          </p:txBody>
        </p:sp>
        <p:pic>
          <p:nvPicPr>
            <p:cNvPr id="39956" name="Picture 15" descr="cir_lighteffect0"/>
            <p:cNvPicPr>
              <a:picLocks noChangeAspect="1" noChangeArrowheads="1"/>
            </p:cNvPicPr>
            <p:nvPr/>
          </p:nvPicPr>
          <p:blipFill>
            <a:blip r:embed="rId2">
              <a:lum bright="18000" contrast="-12000"/>
            </a:blip>
            <a:srcRect/>
            <a:stretch>
              <a:fillRect/>
            </a:stretch>
          </p:blipFill>
          <p:spPr bwMode="gray">
            <a:xfrm>
              <a:off x="708" y="2203"/>
              <a:ext cx="751" cy="644"/>
            </a:xfrm>
            <a:prstGeom prst="rect">
              <a:avLst/>
            </a:prstGeom>
            <a:noFill/>
            <a:ln w="9525">
              <a:noFill/>
              <a:miter lim="800000"/>
              <a:headEnd/>
              <a:tailEnd/>
            </a:ln>
          </p:spPr>
        </p:pic>
      </p:grpSp>
      <p:sp>
        <p:nvSpPr>
          <p:cNvPr id="30" name="Content Placeholder 3"/>
          <p:cNvSpPr txBox="1">
            <a:spLocks/>
          </p:cNvSpPr>
          <p:nvPr/>
        </p:nvSpPr>
        <p:spPr bwMode="auto">
          <a:xfrm>
            <a:off x="8091488" y="214313"/>
            <a:ext cx="409575" cy="1000125"/>
          </a:xfrm>
          <a:prstGeom prst="rect">
            <a:avLst/>
          </a:prstGeom>
          <a:noFill/>
          <a:ln w="9525">
            <a:noFill/>
            <a:miter lim="800000"/>
            <a:headEnd/>
            <a:tailEnd/>
          </a:ln>
        </p:spPr>
        <p:txBody>
          <a:bodyPr/>
          <a:lstStyle/>
          <a:p>
            <a:pPr marL="273050" indent="-273050" algn="justLow" rtl="1">
              <a:lnSpc>
                <a:spcPct val="150000"/>
              </a:lnSpc>
              <a:spcBef>
                <a:spcPct val="20000"/>
              </a:spcBef>
              <a:buClr>
                <a:srgbClr val="0BD0D9"/>
              </a:buClr>
              <a:buSzPct val="95000"/>
              <a:defRPr/>
            </a:pPr>
            <a:r>
              <a:rPr lang="fa-IR" sz="4000" b="1" dirty="0">
                <a:effectLst>
                  <a:outerShdw blurRad="38100" dist="38100" dir="2700000" algn="tl">
                    <a:srgbClr val="000000">
                      <a:alpha val="43137"/>
                    </a:srgbClr>
                  </a:outerShdw>
                </a:effectLst>
                <a:latin typeface="Times New Roman" pitchFamily="18" charset="0"/>
                <a:cs typeface="Times New Roman" pitchFamily="18" charset="0"/>
              </a:rPr>
              <a:t>2</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Footer Placeholder 2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50"/>
          <p:cNvGrpSpPr>
            <a:grpSpLocks/>
          </p:cNvGrpSpPr>
          <p:nvPr/>
        </p:nvGrpSpPr>
        <p:grpSpPr bwMode="auto">
          <a:xfrm>
            <a:off x="571500" y="2500313"/>
            <a:ext cx="8072438" cy="2857500"/>
            <a:chOff x="752" y="1413"/>
            <a:chExt cx="1321" cy="294"/>
          </a:xfrm>
        </p:grpSpPr>
        <p:sp>
          <p:nvSpPr>
            <p:cNvPr id="6" name="AutoShape 51"/>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a:defRPr/>
              </a:pPr>
              <a:endParaRPr lang="en-US"/>
            </a:p>
          </p:txBody>
        </p:sp>
        <p:sp>
          <p:nvSpPr>
            <p:cNvPr id="7" name="AutoShape 52"/>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en-US"/>
            </a:p>
          </p:txBody>
        </p:sp>
        <p:sp>
          <p:nvSpPr>
            <p:cNvPr id="8" name="AutoShape 53"/>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en-US"/>
            </a:p>
          </p:txBody>
        </p:sp>
      </p:grpSp>
      <p:sp>
        <p:nvSpPr>
          <p:cNvPr id="40963" name="Text Box 18"/>
          <p:cNvSpPr txBox="1">
            <a:spLocks noChangeArrowheads="1"/>
          </p:cNvSpPr>
          <p:nvPr/>
        </p:nvSpPr>
        <p:spPr bwMode="white">
          <a:xfrm>
            <a:off x="928688" y="2741613"/>
            <a:ext cx="7072312" cy="2492375"/>
          </a:xfrm>
          <a:prstGeom prst="rect">
            <a:avLst/>
          </a:prstGeom>
          <a:noFill/>
          <a:ln w="9525" algn="ctr">
            <a:noFill/>
            <a:miter lim="800000"/>
            <a:headEnd/>
            <a:tailEnd/>
          </a:ln>
        </p:spPr>
        <p:txBody>
          <a:bodyPr>
            <a:spAutoFit/>
          </a:bodyPr>
          <a:lstStyle/>
          <a:p>
            <a:pPr algn="ctr" rtl="1">
              <a:spcBef>
                <a:spcPct val="50000"/>
              </a:spcBef>
            </a:pPr>
            <a:endParaRPr lang="fa-IR" sz="2400" b="1">
              <a:latin typeface="Times New Roman" pitchFamily="18" charset="0"/>
              <a:cs typeface="Times New Roman" pitchFamily="18" charset="0"/>
            </a:endParaRPr>
          </a:p>
          <a:p>
            <a:pPr algn="ctr" rtl="1">
              <a:spcBef>
                <a:spcPct val="50000"/>
              </a:spcBef>
            </a:pPr>
            <a:r>
              <a:rPr lang="ar-SA" sz="2400" b="1">
                <a:latin typeface="Times New Roman" pitchFamily="18" charset="0"/>
                <a:cs typeface="Times New Roman" pitchFamily="18" charset="0"/>
              </a:rPr>
              <a:t>آخرین مدل معروف و عمومی </a:t>
            </a:r>
            <a:r>
              <a:rPr lang="en-US" sz="2400" b="1">
                <a:latin typeface="Times New Roman" pitchFamily="18" charset="0"/>
                <a:cs typeface="Times New Roman" pitchFamily="18" charset="0"/>
              </a:rPr>
              <a:t>QFD</a:t>
            </a:r>
            <a:r>
              <a:rPr lang="ar-SA" sz="2400" b="1">
                <a:latin typeface="Times New Roman" pitchFamily="18" charset="0"/>
                <a:cs typeface="Times New Roman" pitchFamily="18" charset="0"/>
              </a:rPr>
              <a:t> ارایه شده توسط فوکوهارا شامل </a:t>
            </a:r>
            <a:r>
              <a:rPr lang="ar-SA" sz="2400" b="1">
                <a:solidFill>
                  <a:srgbClr val="FF0000"/>
                </a:solidFill>
                <a:latin typeface="Times New Roman" pitchFamily="18" charset="0"/>
                <a:cs typeface="Times New Roman" pitchFamily="18" charset="0"/>
              </a:rPr>
              <a:t>هجده ماتریس</a:t>
            </a:r>
            <a:r>
              <a:rPr lang="ar-SA" sz="2400" b="1">
                <a:latin typeface="Times New Roman" pitchFamily="18" charset="0"/>
                <a:cs typeface="Times New Roman" pitchFamily="18" charset="0"/>
              </a:rPr>
              <a:t> می باشد</a:t>
            </a:r>
            <a:r>
              <a:rPr lang="fa-IR" sz="2400" b="1">
                <a:latin typeface="Times New Roman" pitchFamily="18" charset="0"/>
                <a:cs typeface="Times New Roman" pitchFamily="18" charset="0"/>
              </a:rPr>
              <a:t>.</a:t>
            </a:r>
          </a:p>
          <a:p>
            <a:pPr algn="ctr" rtl="1">
              <a:spcBef>
                <a:spcPct val="50000"/>
              </a:spcBef>
            </a:pPr>
            <a:endParaRPr lang="fa-IR" sz="2400" b="1">
              <a:latin typeface="Times New Roman" pitchFamily="18" charset="0"/>
              <a:cs typeface="Times New Roman" pitchFamily="18" charset="0"/>
            </a:endParaRPr>
          </a:p>
          <a:p>
            <a:pPr algn="ctr" rtl="1">
              <a:spcBef>
                <a:spcPct val="50000"/>
              </a:spcBef>
            </a:pPr>
            <a:r>
              <a:rPr lang="ar-SA" sz="2400" b="1">
                <a:latin typeface="Times New Roman" pitchFamily="18" charset="0"/>
                <a:cs typeface="Times New Roman" pitchFamily="18" charset="0"/>
              </a:rPr>
              <a:t>اولین بار در شرکت تویوتای ژاپن مورد استفاده قرار گرفت .</a:t>
            </a:r>
            <a:endParaRPr lang="en-US" sz="2400" b="1">
              <a:latin typeface="Times New Roman" pitchFamily="18" charset="0"/>
              <a:cs typeface="Times New Roman" pitchFamily="18" charset="0"/>
            </a:endParaRPr>
          </a:p>
        </p:txBody>
      </p:sp>
      <p:grpSp>
        <p:nvGrpSpPr>
          <p:cNvPr id="40964" name="Group 13"/>
          <p:cNvGrpSpPr>
            <a:grpSpLocks/>
          </p:cNvGrpSpPr>
          <p:nvPr/>
        </p:nvGrpSpPr>
        <p:grpSpPr bwMode="auto">
          <a:xfrm>
            <a:off x="7500938" y="2143125"/>
            <a:ext cx="1143000" cy="1143000"/>
            <a:chOff x="708" y="2203"/>
            <a:chExt cx="751" cy="741"/>
          </a:xfrm>
        </p:grpSpPr>
        <p:sp>
          <p:nvSpPr>
            <p:cNvPr id="28" name="Oval 14"/>
            <p:cNvSpPr>
              <a:spLocks noChangeArrowheads="1"/>
            </p:cNvSpPr>
            <p:nvPr/>
          </p:nvSpPr>
          <p:spPr bwMode="gray">
            <a:xfrm>
              <a:off x="728" y="2235"/>
              <a:ext cx="719"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headEnd/>
              <a:tailEnd/>
            </a:ln>
            <a:effectLst/>
          </p:spPr>
          <p:txBody>
            <a:bodyPr wrap="none" anchor="ctr"/>
            <a:lstStyle/>
            <a:p>
              <a:pPr>
                <a:defRPr/>
              </a:pPr>
              <a:endParaRPr lang="en-US"/>
            </a:p>
          </p:txBody>
        </p:sp>
        <p:pic>
          <p:nvPicPr>
            <p:cNvPr id="40967" name="Picture 15" descr="cir_lighteffect0"/>
            <p:cNvPicPr>
              <a:picLocks noChangeAspect="1" noChangeArrowheads="1"/>
            </p:cNvPicPr>
            <p:nvPr/>
          </p:nvPicPr>
          <p:blipFill>
            <a:blip r:embed="rId2">
              <a:lum bright="18000" contrast="-12000"/>
            </a:blip>
            <a:srcRect/>
            <a:stretch>
              <a:fillRect/>
            </a:stretch>
          </p:blipFill>
          <p:spPr bwMode="gray">
            <a:xfrm>
              <a:off x="708" y="2203"/>
              <a:ext cx="751" cy="644"/>
            </a:xfrm>
            <a:prstGeom prst="rect">
              <a:avLst/>
            </a:prstGeom>
            <a:noFill/>
            <a:ln w="9525">
              <a:noFill/>
              <a:miter lim="800000"/>
              <a:headEnd/>
              <a:tailEnd/>
            </a:ln>
          </p:spPr>
        </p:pic>
      </p:grpSp>
      <p:sp>
        <p:nvSpPr>
          <p:cNvPr id="30" name="Content Placeholder 3"/>
          <p:cNvSpPr txBox="1">
            <a:spLocks/>
          </p:cNvSpPr>
          <p:nvPr/>
        </p:nvSpPr>
        <p:spPr bwMode="auto">
          <a:xfrm>
            <a:off x="7877175" y="2214563"/>
            <a:ext cx="409575" cy="1000125"/>
          </a:xfrm>
          <a:prstGeom prst="rect">
            <a:avLst/>
          </a:prstGeom>
          <a:noFill/>
          <a:ln w="9525">
            <a:noFill/>
            <a:miter lim="800000"/>
            <a:headEnd/>
            <a:tailEnd/>
          </a:ln>
        </p:spPr>
        <p:txBody>
          <a:bodyPr/>
          <a:lstStyle/>
          <a:p>
            <a:pPr marL="273050" indent="-273050" algn="justLow" rtl="1">
              <a:lnSpc>
                <a:spcPct val="150000"/>
              </a:lnSpc>
              <a:spcBef>
                <a:spcPct val="20000"/>
              </a:spcBef>
              <a:buClr>
                <a:srgbClr val="0BD0D9"/>
              </a:buClr>
              <a:buSzPct val="95000"/>
              <a:defRPr/>
            </a:pPr>
            <a:r>
              <a:rPr lang="fa-IR" sz="4000" b="1" dirty="0">
                <a:effectLst>
                  <a:outerShdw blurRad="38100" dist="38100" dir="2700000" algn="tl">
                    <a:srgbClr val="000000">
                      <a:alpha val="43137"/>
                    </a:srgbClr>
                  </a:outerShdw>
                </a:effectLst>
                <a:latin typeface="Times New Roman" pitchFamily="18" charset="0"/>
                <a:cs typeface="Times New Roman" pitchFamily="18" charset="0"/>
              </a:rPr>
              <a:t>3</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Footer Placeholder 10"/>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3"/>
          <p:cNvSpPr>
            <a:spLocks noGrp="1"/>
          </p:cNvSpPr>
          <p:nvPr>
            <p:ph idx="1"/>
          </p:nvPr>
        </p:nvSpPr>
        <p:spPr>
          <a:xfrm>
            <a:off x="457200" y="1714500"/>
            <a:ext cx="8229600" cy="4500563"/>
          </a:xfrm>
        </p:spPr>
        <p:txBody>
          <a:bodyPr/>
          <a:lstStyle/>
          <a:p>
            <a:pPr algn="justLow" rtl="1" eaLnBrk="1" hangingPunct="1">
              <a:lnSpc>
                <a:spcPct val="150000"/>
              </a:lnSpc>
              <a:defRPr/>
            </a:pPr>
            <a:r>
              <a:rPr lang="fa-IR" sz="2400" dirty="0" smtClean="0">
                <a:latin typeface="Times New Roman" pitchFamily="18" charset="0"/>
                <a:cs typeface="Times New Roman" pitchFamily="18" charset="0"/>
              </a:rPr>
              <a:t>با وجود دیدگاههای متفاوت در مورد </a:t>
            </a:r>
            <a:r>
              <a:rPr lang="en-US" sz="2400" dirty="0" smtClean="0">
                <a:latin typeface="Times New Roman" pitchFamily="18" charset="0"/>
                <a:cs typeface="Times New Roman" pitchFamily="18" charset="0"/>
              </a:rPr>
              <a:t>QFD</a:t>
            </a:r>
            <a:r>
              <a:rPr lang="fa-IR" sz="2400" dirty="0" smtClean="0">
                <a:latin typeface="Times New Roman" pitchFamily="18" charset="0"/>
                <a:cs typeface="Times New Roman" pitchFamily="18" charset="0"/>
              </a:rPr>
              <a:t> دو </a:t>
            </a:r>
            <a:r>
              <a:rPr lang="fa-I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دیدگاه چهار ماتریسی</a:t>
            </a:r>
            <a:r>
              <a:rPr lang="fa-IR" sz="2400" dirty="0" smtClean="0">
                <a:latin typeface="Times New Roman" pitchFamily="18" charset="0"/>
                <a:cs typeface="Times New Roman" pitchFamily="18" charset="0"/>
              </a:rPr>
              <a:t> و </a:t>
            </a:r>
            <a:r>
              <a:rPr lang="fa-I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سی ماتریسی</a:t>
            </a:r>
            <a:r>
              <a:rPr lang="fa-IR" sz="2400" dirty="0" smtClean="0">
                <a:latin typeface="Times New Roman" pitchFamily="18" charset="0"/>
                <a:cs typeface="Times New Roman" pitchFamily="18" charset="0"/>
              </a:rPr>
              <a:t> از اقبال بیشتری نسبت به سایر دیدگاه ها برخوردار شده است.</a:t>
            </a:r>
          </a:p>
          <a:p>
            <a:pPr algn="justLow" rtl="1" eaLnBrk="1" hangingPunct="1">
              <a:lnSpc>
                <a:spcPct val="150000"/>
              </a:lnSpc>
              <a:defRPr/>
            </a:pPr>
            <a:r>
              <a:rPr lang="fa-IR" sz="2400" dirty="0" smtClean="0">
                <a:latin typeface="Times New Roman" pitchFamily="18" charset="0"/>
                <a:cs typeface="Times New Roman" pitchFamily="18" charset="0"/>
              </a:rPr>
              <a:t>دیدگاه سی ماتریسی </a:t>
            </a:r>
            <a:r>
              <a:rPr lang="en-US" sz="2400" dirty="0" smtClean="0">
                <a:latin typeface="Times New Roman" pitchFamily="18" charset="0"/>
                <a:cs typeface="Times New Roman" pitchFamily="18" charset="0"/>
              </a:rPr>
              <a:t>QFD</a:t>
            </a:r>
            <a:r>
              <a:rPr lang="fa-IR" sz="2400" dirty="0" smtClean="0">
                <a:latin typeface="Times New Roman" pitchFamily="18" charset="0"/>
                <a:cs typeface="Times New Roman" pitchFamily="18" charset="0"/>
              </a:rPr>
              <a:t> (آکائو) در مقایسه با مدل ماکابه شامل جزئیات بیشتری بوده و در مواردی که نیازمند داشتن اطلاعات جزئی تری برای طراحی محصول هستیم، استفاده از آن از اولویت بیشتری برخوردار است.</a:t>
            </a:r>
          </a:p>
          <a:p>
            <a:pPr algn="justLow" rtl="1" eaLnBrk="1" hangingPunct="1">
              <a:lnSpc>
                <a:spcPct val="150000"/>
              </a:lnSpc>
              <a:defRPr/>
            </a:pPr>
            <a:r>
              <a:rPr lang="fa-IR" sz="2400" dirty="0" smtClean="0">
                <a:latin typeface="Times New Roman" pitchFamily="18" charset="0"/>
                <a:cs typeface="Times New Roman" pitchFamily="18" charset="0"/>
              </a:rPr>
              <a:t>مزیت دیدگاه چهار ماتریسی نسبت به مدل آکائو، سادگی یادگیری و استفاده از آن می باشد.</a:t>
            </a:r>
            <a:endParaRPr lang="en-US" sz="2400" dirty="0" smtClean="0">
              <a:latin typeface="Times New Roman" pitchFamily="18" charset="0"/>
              <a:cs typeface="Times New Roman" pitchFamily="18" charset="0"/>
            </a:endParaRPr>
          </a:p>
        </p:txBody>
      </p:sp>
      <p:sp>
        <p:nvSpPr>
          <p:cNvPr id="41987" name="Title 1"/>
          <p:cNvSpPr txBox="1">
            <a:spLocks/>
          </p:cNvSpPr>
          <p:nvPr/>
        </p:nvSpPr>
        <p:spPr bwMode="auto">
          <a:xfrm>
            <a:off x="2214563" y="428625"/>
            <a:ext cx="6615112" cy="1143000"/>
          </a:xfrm>
          <a:prstGeom prst="rect">
            <a:avLst/>
          </a:prstGeom>
          <a:noFill/>
          <a:ln w="9525">
            <a:noFill/>
            <a:miter lim="800000"/>
            <a:headEnd/>
            <a:tailEnd/>
          </a:ln>
        </p:spPr>
        <p:txBody>
          <a:bodyPr lIns="0" rIns="0" bIns="0" anchor="b"/>
          <a:lstStyle/>
          <a:p>
            <a:pPr algn="r" rtl="1"/>
            <a:r>
              <a:rPr lang="fa-IR" sz="5000" b="1">
                <a:solidFill>
                  <a:schemeClr val="tx2"/>
                </a:solidFill>
                <a:cs typeface="Arial" pitchFamily="34" charset="0"/>
              </a:rPr>
              <a:t>دیدگاه های مختلف در </a:t>
            </a:r>
            <a:r>
              <a:rPr lang="en-US" sz="5000" b="1">
                <a:solidFill>
                  <a:schemeClr val="tx2"/>
                </a:solidFill>
                <a:cs typeface="Arial" pitchFamily="34" charset="0"/>
              </a:rPr>
              <a:t>QFD</a:t>
            </a:r>
            <a:r>
              <a:rPr lang="fa-IR" sz="5000" b="1">
                <a:solidFill>
                  <a:schemeClr val="tx2"/>
                </a:solidFill>
                <a:cs typeface="Arial" pitchFamily="34" charset="0"/>
              </a:rPr>
              <a:t> :</a:t>
            </a:r>
            <a:endParaRPr lang="en-US" sz="5000">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7" descr="5.gif"/>
          <p:cNvPicPr>
            <a:picLocks noChangeAspect="1"/>
          </p:cNvPicPr>
          <p:nvPr/>
        </p:nvPicPr>
        <p:blipFill>
          <a:blip r:embed="rId2"/>
          <a:srcRect/>
          <a:stretch>
            <a:fillRect/>
          </a:stretch>
        </p:blipFill>
        <p:spPr bwMode="auto">
          <a:xfrm>
            <a:off x="393700" y="928688"/>
            <a:ext cx="8535988" cy="5929312"/>
          </a:xfrm>
          <a:prstGeom prst="rect">
            <a:avLst/>
          </a:prstGeom>
          <a:noFill/>
          <a:ln w="9525">
            <a:noFill/>
            <a:miter lim="800000"/>
            <a:headEnd/>
            <a:tailEnd/>
          </a:ln>
        </p:spPr>
      </p:pic>
      <p:grpSp>
        <p:nvGrpSpPr>
          <p:cNvPr id="43011" name="Group 20"/>
          <p:cNvGrpSpPr>
            <a:grpSpLocks/>
          </p:cNvGrpSpPr>
          <p:nvPr/>
        </p:nvGrpSpPr>
        <p:grpSpPr bwMode="auto">
          <a:xfrm>
            <a:off x="4786313" y="428625"/>
            <a:ext cx="4000500" cy="2286000"/>
            <a:chOff x="2457" y="2000"/>
            <a:chExt cx="901" cy="888"/>
          </a:xfrm>
        </p:grpSpPr>
        <p:pic>
          <p:nvPicPr>
            <p:cNvPr id="43014" name="Picture 21"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a:ln w="9525">
              <a:noFill/>
              <a:miter lim="800000"/>
              <a:headEnd/>
              <a:tailEnd/>
            </a:ln>
          </p:spPr>
        </p:pic>
        <p:sp>
          <p:nvSpPr>
            <p:cNvPr id="31" name="Oval 22"/>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pPr>
                <a:defRPr/>
              </a:pPr>
              <a:endParaRPr lang="en-US"/>
            </a:p>
          </p:txBody>
        </p:sp>
        <p:sp>
          <p:nvSpPr>
            <p:cNvPr id="43018" name="Freeform 23"/>
            <p:cNvSpPr>
              <a:spLocks/>
            </p:cNvSpPr>
            <p:nvPr/>
          </p:nvSpPr>
          <p:spPr bwMode="ltGray">
            <a:xfrm>
              <a:off x="2550" y="2018"/>
              <a:ext cx="703" cy="308"/>
            </a:xfrm>
            <a:custGeom>
              <a:avLst/>
              <a:gdLst>
                <a:gd name="T0" fmla="*/ 104 w 1321"/>
                <a:gd name="T1" fmla="*/ 14 h 712"/>
                <a:gd name="T2" fmla="*/ 106 w 1321"/>
                <a:gd name="T3" fmla="*/ 16 h 712"/>
                <a:gd name="T4" fmla="*/ 106 w 1321"/>
                <a:gd name="T5" fmla="*/ 17 h 712"/>
                <a:gd name="T6" fmla="*/ 106 w 1321"/>
                <a:gd name="T7" fmla="*/ 18 h 712"/>
                <a:gd name="T8" fmla="*/ 104 w 1321"/>
                <a:gd name="T9" fmla="*/ 19 h 712"/>
                <a:gd name="T10" fmla="*/ 102 w 1321"/>
                <a:gd name="T11" fmla="*/ 20 h 712"/>
                <a:gd name="T12" fmla="*/ 100 w 1321"/>
                <a:gd name="T13" fmla="*/ 21 h 712"/>
                <a:gd name="T14" fmla="*/ 96 w 1321"/>
                <a:gd name="T15" fmla="*/ 22 h 712"/>
                <a:gd name="T16" fmla="*/ 92 w 1321"/>
                <a:gd name="T17" fmla="*/ 23 h 712"/>
                <a:gd name="T18" fmla="*/ 87 w 1321"/>
                <a:gd name="T19" fmla="*/ 23 h 712"/>
                <a:gd name="T20" fmla="*/ 82 w 1321"/>
                <a:gd name="T21" fmla="*/ 24 h 712"/>
                <a:gd name="T22" fmla="*/ 78 w 1321"/>
                <a:gd name="T23" fmla="*/ 24 h 712"/>
                <a:gd name="T24" fmla="*/ 72 w 1321"/>
                <a:gd name="T25" fmla="*/ 25 h 712"/>
                <a:gd name="T26" fmla="*/ 67 w 1321"/>
                <a:gd name="T27" fmla="*/ 25 h 712"/>
                <a:gd name="T28" fmla="*/ 64 w 1321"/>
                <a:gd name="T29" fmla="*/ 25 h 712"/>
                <a:gd name="T30" fmla="*/ 38 w 1321"/>
                <a:gd name="T31" fmla="*/ 25 h 712"/>
                <a:gd name="T32" fmla="*/ 38 w 1321"/>
                <a:gd name="T33" fmla="*/ 25 h 712"/>
                <a:gd name="T34" fmla="*/ 33 w 1321"/>
                <a:gd name="T35" fmla="*/ 25 h 712"/>
                <a:gd name="T36" fmla="*/ 28 w 1321"/>
                <a:gd name="T37" fmla="*/ 25 h 712"/>
                <a:gd name="T38" fmla="*/ 23 w 1321"/>
                <a:gd name="T39" fmla="*/ 24 h 712"/>
                <a:gd name="T40" fmla="*/ 19 w 1321"/>
                <a:gd name="T41" fmla="*/ 24 h 712"/>
                <a:gd name="T42" fmla="*/ 15 w 1321"/>
                <a:gd name="T43" fmla="*/ 24 h 712"/>
                <a:gd name="T44" fmla="*/ 11 w 1321"/>
                <a:gd name="T45" fmla="*/ 23 h 712"/>
                <a:gd name="T46" fmla="*/ 8 w 1321"/>
                <a:gd name="T47" fmla="*/ 22 h 712"/>
                <a:gd name="T48" fmla="*/ 5 w 1321"/>
                <a:gd name="T49" fmla="*/ 22 h 712"/>
                <a:gd name="T50" fmla="*/ 3 w 1321"/>
                <a:gd name="T51" fmla="*/ 21 h 712"/>
                <a:gd name="T52" fmla="*/ 2 w 1321"/>
                <a:gd name="T53" fmla="*/ 20 h 712"/>
                <a:gd name="T54" fmla="*/ 1 w 1321"/>
                <a:gd name="T55" fmla="*/ 19 h 712"/>
                <a:gd name="T56" fmla="*/ 0 w 1321"/>
                <a:gd name="T57" fmla="*/ 18 h 712"/>
                <a:gd name="T58" fmla="*/ 0 w 1321"/>
                <a:gd name="T59" fmla="*/ 18 h 712"/>
                <a:gd name="T60" fmla="*/ 1 w 1321"/>
                <a:gd name="T61" fmla="*/ 17 h 712"/>
                <a:gd name="T62" fmla="*/ 2 w 1321"/>
                <a:gd name="T63" fmla="*/ 16 h 712"/>
                <a:gd name="T64" fmla="*/ 4 w 1321"/>
                <a:gd name="T65" fmla="*/ 13 h 712"/>
                <a:gd name="T66" fmla="*/ 7 w 1321"/>
                <a:gd name="T67" fmla="*/ 10 h 712"/>
                <a:gd name="T68" fmla="*/ 12 w 1321"/>
                <a:gd name="T69" fmla="*/ 8 h 712"/>
                <a:gd name="T70" fmla="*/ 16 w 1321"/>
                <a:gd name="T71" fmla="*/ 6 h 712"/>
                <a:gd name="T72" fmla="*/ 22 w 1321"/>
                <a:gd name="T73" fmla="*/ 4 h 712"/>
                <a:gd name="T74" fmla="*/ 27 w 1321"/>
                <a:gd name="T75" fmla="*/ 3 h 712"/>
                <a:gd name="T76" fmla="*/ 34 w 1321"/>
                <a:gd name="T77" fmla="*/ 2 h 712"/>
                <a:gd name="T78" fmla="*/ 40 w 1321"/>
                <a:gd name="T79" fmla="*/ 1 h 712"/>
                <a:gd name="T80" fmla="*/ 46 w 1321"/>
                <a:gd name="T81" fmla="*/ 0 h 712"/>
                <a:gd name="T82" fmla="*/ 54 w 1321"/>
                <a:gd name="T83" fmla="*/ 0 h 712"/>
                <a:gd name="T84" fmla="*/ 54 w 1321"/>
                <a:gd name="T85" fmla="*/ 0 h 712"/>
                <a:gd name="T86" fmla="*/ 61 w 1321"/>
                <a:gd name="T87" fmla="*/ 0 h 712"/>
                <a:gd name="T88" fmla="*/ 68 w 1321"/>
                <a:gd name="T89" fmla="*/ 1 h 712"/>
                <a:gd name="T90" fmla="*/ 75 w 1321"/>
                <a:gd name="T91" fmla="*/ 2 h 712"/>
                <a:gd name="T92" fmla="*/ 81 w 1321"/>
                <a:gd name="T93" fmla="*/ 3 h 712"/>
                <a:gd name="T94" fmla="*/ 87 w 1321"/>
                <a:gd name="T95" fmla="*/ 5 h 712"/>
                <a:gd name="T96" fmla="*/ 92 w 1321"/>
                <a:gd name="T97" fmla="*/ 7 h 712"/>
                <a:gd name="T98" fmla="*/ 97 w 1321"/>
                <a:gd name="T99" fmla="*/ 9 h 712"/>
                <a:gd name="T100" fmla="*/ 101 w 1321"/>
                <a:gd name="T101" fmla="*/ 11 h 712"/>
                <a:gd name="T102" fmla="*/ 104 w 1321"/>
                <a:gd name="T103" fmla="*/ 14 h 712"/>
                <a:gd name="T104" fmla="*/ 104 w 1321"/>
                <a:gd name="T105" fmla="*/ 1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0">
              <a:noFill/>
              <a:round/>
              <a:headEnd/>
              <a:tailEnd/>
            </a:ln>
          </p:spPr>
          <p:txBody>
            <a:bodyPr/>
            <a:lstStyle/>
            <a:p>
              <a:endParaRPr lang="en-US"/>
            </a:p>
          </p:txBody>
        </p:sp>
        <p:grpSp>
          <p:nvGrpSpPr>
            <p:cNvPr id="43019" name="Group 24"/>
            <p:cNvGrpSpPr>
              <a:grpSpLocks/>
            </p:cNvGrpSpPr>
            <p:nvPr/>
          </p:nvGrpSpPr>
          <p:grpSpPr bwMode="auto">
            <a:xfrm rot="-1297425" flipH="1" flipV="1">
              <a:off x="2521" y="2686"/>
              <a:ext cx="783" cy="182"/>
              <a:chOff x="2528" y="1060"/>
              <a:chExt cx="894" cy="236"/>
            </a:xfrm>
          </p:grpSpPr>
          <p:grpSp>
            <p:nvGrpSpPr>
              <p:cNvPr id="43020" name="Group 25"/>
              <p:cNvGrpSpPr>
                <a:grpSpLocks/>
              </p:cNvGrpSpPr>
              <p:nvPr/>
            </p:nvGrpSpPr>
            <p:grpSpPr bwMode="auto">
              <a:xfrm>
                <a:off x="2528" y="1060"/>
                <a:ext cx="742" cy="186"/>
                <a:chOff x="1565" y="2568"/>
                <a:chExt cx="1118" cy="279"/>
              </a:xfrm>
            </p:grpSpPr>
            <p:sp>
              <p:nvSpPr>
                <p:cNvPr id="43026" name="AutoShape 26"/>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en-US"/>
                </a:p>
              </p:txBody>
            </p:sp>
            <p:sp>
              <p:nvSpPr>
                <p:cNvPr id="43027" name="AutoShape 27"/>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en-US"/>
                </a:p>
              </p:txBody>
            </p:sp>
            <p:sp>
              <p:nvSpPr>
                <p:cNvPr id="43028" name="AutoShape 28"/>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en-US"/>
                </a:p>
              </p:txBody>
            </p:sp>
            <p:sp>
              <p:nvSpPr>
                <p:cNvPr id="43029" name="AutoShape 29"/>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en-US"/>
                </a:p>
              </p:txBody>
            </p:sp>
          </p:grpSp>
          <p:grpSp>
            <p:nvGrpSpPr>
              <p:cNvPr id="43021" name="Group 30"/>
              <p:cNvGrpSpPr>
                <a:grpSpLocks/>
              </p:cNvGrpSpPr>
              <p:nvPr/>
            </p:nvGrpSpPr>
            <p:grpSpPr bwMode="auto">
              <a:xfrm rot="1353540">
                <a:off x="2680" y="1110"/>
                <a:ext cx="742" cy="186"/>
                <a:chOff x="1565" y="2568"/>
                <a:chExt cx="1118" cy="279"/>
              </a:xfrm>
            </p:grpSpPr>
            <p:sp>
              <p:nvSpPr>
                <p:cNvPr id="43022" name="AutoShape 31"/>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en-US"/>
                </a:p>
              </p:txBody>
            </p:sp>
            <p:sp>
              <p:nvSpPr>
                <p:cNvPr id="43023" name="AutoShape 32"/>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en-US"/>
                </a:p>
              </p:txBody>
            </p:sp>
            <p:sp>
              <p:nvSpPr>
                <p:cNvPr id="43024" name="AutoShape 33"/>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en-US"/>
                </a:p>
              </p:txBody>
            </p:sp>
            <p:sp>
              <p:nvSpPr>
                <p:cNvPr id="43025" name="AutoShape 34"/>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en-US"/>
                </a:p>
              </p:txBody>
            </p:sp>
          </p:grpSp>
        </p:grpSp>
      </p:grpSp>
      <p:sp>
        <p:nvSpPr>
          <p:cNvPr id="44" name="Title 1"/>
          <p:cNvSpPr txBox="1">
            <a:spLocks/>
          </p:cNvSpPr>
          <p:nvPr/>
        </p:nvSpPr>
        <p:spPr>
          <a:xfrm>
            <a:off x="5000625" y="1285875"/>
            <a:ext cx="3500438" cy="571500"/>
          </a:xfrm>
          <a:prstGeom prst="rect">
            <a:avLst/>
          </a:prstGeom>
        </p:spPr>
        <p:txBody>
          <a:bodyPr lIns="0" rIns="0" bIns="0" anchor="b"/>
          <a:lstStyle/>
          <a:p>
            <a:pPr algn="ctr" rtl="1" fontAlgn="auto">
              <a:spcAft>
                <a:spcPts val="0"/>
              </a:spcAft>
              <a:defRPr/>
            </a:pPr>
            <a:r>
              <a:rPr lang="fa-IR" sz="2800" b="1" dirty="0">
                <a:solidFill>
                  <a:schemeClr val="tx2"/>
                </a:solidFill>
                <a:effectLst>
                  <a:outerShdw blurRad="38100" dist="38100" dir="2700000" algn="tl">
                    <a:srgbClr val="000000">
                      <a:alpha val="43137"/>
                    </a:srgbClr>
                  </a:outerShdw>
                </a:effectLst>
              </a:rPr>
              <a:t>دیدگاه ماکابه (چهار ماتریسی)</a:t>
            </a:r>
            <a:endParaRPr lang="en-US" sz="2800" dirty="0">
              <a:solidFill>
                <a:schemeClr val="tx2"/>
              </a:solidFill>
              <a:effectLst>
                <a:outerShdw blurRad="38100" dist="38100" dir="2700000" algn="tl">
                  <a:srgbClr val="000000">
                    <a:alpha val="43137"/>
                  </a:srgbClr>
                </a:outerShdw>
              </a:effectLst>
              <a:cs typeface="Arial" pitchFamily="34" charset="0"/>
            </a:endParaRPr>
          </a:p>
        </p:txBody>
      </p:sp>
      <p:sp>
        <p:nvSpPr>
          <p:cNvPr id="45" name="Oval 44"/>
          <p:cNvSpPr/>
          <p:nvPr/>
        </p:nvSpPr>
        <p:spPr>
          <a:xfrm>
            <a:off x="285750" y="500063"/>
            <a:ext cx="2500313" cy="3357562"/>
          </a:xfrm>
          <a:prstGeom prst="ellipse">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ooter Placeholder 19"/>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edge">
                                      <p:cBhvr>
                                        <p:cTn id="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274638"/>
            <a:ext cx="8229600" cy="1143000"/>
          </a:xfrm>
        </p:spPr>
        <p:txBody>
          <a:bodyPr/>
          <a:lstStyle/>
          <a:p>
            <a:pPr>
              <a:defRPr/>
            </a:pPr>
            <a:r>
              <a:rPr lang="en-US" b="1" dirty="0" smtClean="0">
                <a:solidFill>
                  <a:srgbClr val="FF0000"/>
                </a:solidFill>
                <a:effectLst>
                  <a:outerShdw blurRad="38100" dist="38100" dir="2700000" algn="tl">
                    <a:srgbClr val="000000">
                      <a:alpha val="43137"/>
                    </a:srgbClr>
                  </a:outerShdw>
                </a:effectLst>
                <a:latin typeface="Algerian" pitchFamily="82" charset="0"/>
                <a:cs typeface="Arabic Transparent" pitchFamily="2" charset="-78"/>
              </a:rPr>
              <a:t>H</a:t>
            </a:r>
            <a:r>
              <a:rPr lang="en-US" dirty="0" smtClean="0">
                <a:latin typeface="Algerian" pitchFamily="82" charset="0"/>
                <a:cs typeface="Arabic Transparent" pitchFamily="2" charset="-78"/>
              </a:rPr>
              <a:t>ouse </a:t>
            </a:r>
            <a:r>
              <a:rPr lang="en-US" b="1" dirty="0" smtClean="0">
                <a:solidFill>
                  <a:srgbClr val="FF0000"/>
                </a:solidFill>
                <a:effectLst>
                  <a:outerShdw blurRad="38100" dist="38100" dir="2700000" algn="tl">
                    <a:srgbClr val="000000">
                      <a:alpha val="43137"/>
                    </a:srgbClr>
                  </a:outerShdw>
                </a:effectLst>
                <a:latin typeface="Algerian" pitchFamily="82" charset="0"/>
                <a:cs typeface="Arabic Transparent" pitchFamily="2" charset="-78"/>
              </a:rPr>
              <a:t>O</a:t>
            </a:r>
            <a:r>
              <a:rPr lang="en-US" dirty="0" smtClean="0">
                <a:latin typeface="Algerian" pitchFamily="82" charset="0"/>
                <a:cs typeface="Arabic Transparent" pitchFamily="2" charset="-78"/>
              </a:rPr>
              <a:t>f </a:t>
            </a:r>
            <a:r>
              <a:rPr lang="en-US" b="1" dirty="0" smtClean="0">
                <a:solidFill>
                  <a:srgbClr val="FF0000"/>
                </a:solidFill>
                <a:effectLst>
                  <a:outerShdw blurRad="38100" dist="38100" dir="2700000" algn="tl">
                    <a:srgbClr val="000000">
                      <a:alpha val="43137"/>
                    </a:srgbClr>
                  </a:outerShdw>
                </a:effectLst>
                <a:latin typeface="Algerian" pitchFamily="82" charset="0"/>
                <a:cs typeface="Arabic Transparent" pitchFamily="2" charset="-78"/>
              </a:rPr>
              <a:t>Q</a:t>
            </a:r>
            <a:r>
              <a:rPr lang="en-US" dirty="0" smtClean="0">
                <a:latin typeface="Algerian" pitchFamily="82" charset="0"/>
                <a:cs typeface="Arabic Transparent" pitchFamily="2" charset="-78"/>
              </a:rPr>
              <a:t>uality</a:t>
            </a:r>
            <a:endParaRPr lang="en-US" dirty="0">
              <a:latin typeface="Algerian" pitchFamily="82" charset="0"/>
              <a:cs typeface="Arabic Transparent" pitchFamily="2" charset="-78"/>
            </a:endParaRPr>
          </a:p>
        </p:txBody>
      </p:sp>
      <p:pic>
        <p:nvPicPr>
          <p:cNvPr id="44035" name="Picture 3" descr="BealeHouse_gt.gif"/>
          <p:cNvPicPr>
            <a:picLocks noChangeAspect="1"/>
          </p:cNvPicPr>
          <p:nvPr/>
        </p:nvPicPr>
        <p:blipFill>
          <a:blip r:embed="rId2"/>
          <a:srcRect b="4849"/>
          <a:stretch>
            <a:fillRect/>
          </a:stretch>
        </p:blipFill>
        <p:spPr bwMode="auto">
          <a:xfrm>
            <a:off x="357188" y="357188"/>
            <a:ext cx="8143875" cy="62865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3"/>
          <p:cNvSpPr>
            <a:spLocks noGrp="1"/>
          </p:cNvSpPr>
          <p:nvPr>
            <p:ph idx="1"/>
          </p:nvPr>
        </p:nvSpPr>
        <p:spPr>
          <a:xfrm>
            <a:off x="457200" y="1785938"/>
            <a:ext cx="8229600" cy="4500562"/>
          </a:xfrm>
        </p:spPr>
        <p:txBody>
          <a:bodyPr>
            <a:normAutofit/>
          </a:bodyPr>
          <a:lstStyle/>
          <a:p>
            <a:pPr marL="274320" indent="-274320" algn="justLow" rtl="1" eaLnBrk="1" fontAlgn="auto" hangingPunct="1">
              <a:lnSpc>
                <a:spcPct val="150000"/>
              </a:lnSpc>
              <a:spcAft>
                <a:spcPts val="0"/>
              </a:spcAft>
              <a:buClr>
                <a:schemeClr val="accent3"/>
              </a:buClr>
              <a:buFont typeface="Wingdings 2"/>
              <a:buChar char=""/>
              <a:defRPr/>
            </a:pPr>
            <a:r>
              <a:rPr lang="fa-IR" sz="2400" dirty="0" smtClean="0">
                <a:latin typeface="Times New Roman" pitchFamily="18" charset="0"/>
                <a:cs typeface="Times New Roman" pitchFamily="18" charset="0"/>
              </a:rPr>
              <a:t>اولین مرحله در روش چهار مرحله ای </a:t>
            </a:r>
            <a:r>
              <a:rPr lang="en-US" sz="2400" dirty="0" smtClean="0">
                <a:latin typeface="Times New Roman" pitchFamily="18" charset="0"/>
                <a:cs typeface="Times New Roman" pitchFamily="18" charset="0"/>
              </a:rPr>
              <a:t>QFD</a:t>
            </a:r>
            <a:r>
              <a:rPr lang="fa-IR" sz="2400" dirty="0" smtClean="0">
                <a:latin typeface="Times New Roman" pitchFamily="18" charset="0"/>
                <a:cs typeface="Times New Roman" pitchFamily="18" charset="0"/>
              </a:rPr>
              <a:t> طرح ریزی محصول است که به واسطه شباهت بسیار زیاد ماتریس آن به شکل خانه به آن </a:t>
            </a:r>
            <a:r>
              <a:rPr lang="fa-I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خانه کیفیت</a:t>
            </a:r>
            <a:r>
              <a:rPr lang="fa-IR" sz="2400" dirty="0" smtClean="0">
                <a:latin typeface="Times New Roman" pitchFamily="18" charset="0"/>
                <a:cs typeface="Times New Roman" pitchFamily="18" charset="0"/>
              </a:rPr>
              <a:t> اطلاق می شود.</a:t>
            </a:r>
          </a:p>
          <a:p>
            <a:pPr marL="274320" indent="-274320" algn="justLow" rtl="1" eaLnBrk="1" fontAlgn="auto" hangingPunct="1">
              <a:lnSpc>
                <a:spcPct val="150000"/>
              </a:lnSpc>
              <a:spcAft>
                <a:spcPts val="0"/>
              </a:spcAft>
              <a:buClr>
                <a:schemeClr val="accent3"/>
              </a:buClr>
              <a:buFont typeface="Wingdings 2"/>
              <a:buChar char=""/>
              <a:defRPr/>
            </a:pPr>
            <a:r>
              <a:rPr lang="ar-SA" sz="2400" dirty="0" smtClean="0">
                <a:latin typeface="Times New Roman" pitchFamily="18" charset="0"/>
                <a:cs typeface="Times New Roman" pitchFamily="18" charset="0"/>
              </a:rPr>
              <a:t>خانه کیفیت، ابزاری توانمند برای ترجمه </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ندای مشتری </a:t>
            </a:r>
            <a:r>
              <a:rPr lang="ar-SA" sz="2400" dirty="0" smtClean="0">
                <a:latin typeface="Times New Roman" pitchFamily="18" charset="0"/>
                <a:cs typeface="Times New Roman" pitchFamily="18" charset="0"/>
              </a:rPr>
              <a:t>و </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خواسته های کیفی</a:t>
            </a:r>
            <a:r>
              <a:rPr lang="ar-SA" sz="2400" dirty="0" smtClean="0">
                <a:latin typeface="Times New Roman" pitchFamily="18" charset="0"/>
                <a:cs typeface="Times New Roman" pitchFamily="18" charset="0"/>
              </a:rPr>
              <a:t> او از محصول به </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الزامات کمی</a:t>
            </a:r>
            <a:r>
              <a:rPr lang="ar-SA" sz="2400" dirty="0" smtClean="0">
                <a:latin typeface="Times New Roman" pitchFamily="18" charset="0"/>
                <a:cs typeface="Times New Roman" pitchFamily="18" charset="0"/>
              </a:rPr>
              <a:t> می باشد که به نحو بسیار چشمگیری قابلیت پیگیری و لحاظ نمودن آنها را در محصول ، از طرف سازمان بالا می برد</a:t>
            </a:r>
            <a:r>
              <a:rPr lang="fa-IR"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
        <p:nvSpPr>
          <p:cNvPr id="45059" name="Title 1"/>
          <p:cNvSpPr txBox="1">
            <a:spLocks/>
          </p:cNvSpPr>
          <p:nvPr/>
        </p:nvSpPr>
        <p:spPr bwMode="auto">
          <a:xfrm>
            <a:off x="2214563" y="428625"/>
            <a:ext cx="6615112" cy="1143000"/>
          </a:xfrm>
          <a:prstGeom prst="rect">
            <a:avLst/>
          </a:prstGeom>
          <a:noFill/>
          <a:ln w="9525">
            <a:noFill/>
            <a:miter lim="800000"/>
            <a:headEnd/>
            <a:tailEnd/>
          </a:ln>
        </p:spPr>
        <p:txBody>
          <a:bodyPr lIns="0" rIns="0" bIns="0" anchor="b"/>
          <a:lstStyle/>
          <a:p>
            <a:pPr algn="r" rtl="1"/>
            <a:r>
              <a:rPr lang="fa-IR" sz="5000" b="1">
                <a:solidFill>
                  <a:schemeClr val="tx2"/>
                </a:solidFill>
                <a:cs typeface="Arial" pitchFamily="34" charset="0"/>
              </a:rPr>
              <a:t>خانه کیفیت (</a:t>
            </a:r>
            <a:r>
              <a:rPr lang="en-US" sz="5000" b="1">
                <a:solidFill>
                  <a:schemeClr val="tx2"/>
                </a:solidFill>
                <a:cs typeface="Arial" pitchFamily="34" charset="0"/>
              </a:rPr>
              <a:t>HOQ</a:t>
            </a:r>
            <a:r>
              <a:rPr lang="fa-IR" sz="5000" b="1">
                <a:solidFill>
                  <a:schemeClr val="tx2"/>
                </a:solidFill>
                <a:cs typeface="Arial" pitchFamily="34" charset="0"/>
              </a:rPr>
              <a:t>) :</a:t>
            </a:r>
            <a:endParaRPr lang="en-US" sz="5000">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3"/>
          <p:cNvSpPr>
            <a:spLocks noGrp="1"/>
          </p:cNvSpPr>
          <p:nvPr>
            <p:ph idx="1"/>
          </p:nvPr>
        </p:nvSpPr>
        <p:spPr>
          <a:xfrm>
            <a:off x="457200" y="1785938"/>
            <a:ext cx="8229600" cy="4500562"/>
          </a:xfrm>
        </p:spPr>
        <p:txBody>
          <a:bodyPr>
            <a:normAutofit/>
          </a:bodyPr>
          <a:lstStyle/>
          <a:p>
            <a:pPr marL="274320" indent="-274320" algn="justLow" rtl="1" eaLnBrk="1" fontAlgn="auto" hangingPunct="1">
              <a:lnSpc>
                <a:spcPct val="150000"/>
              </a:lnSpc>
              <a:spcAft>
                <a:spcPts val="0"/>
              </a:spcAft>
              <a:buClr>
                <a:schemeClr val="accent3"/>
              </a:buClr>
              <a:buFont typeface="Wingdings 2"/>
              <a:buChar char=""/>
              <a:defRPr/>
            </a:pPr>
            <a:r>
              <a:rPr lang="ar-SA" sz="2400" dirty="0" smtClean="0">
                <a:latin typeface="Times New Roman" pitchFamily="18" charset="0"/>
                <a:cs typeface="Times New Roman" pitchFamily="18" charset="0"/>
              </a:rPr>
              <a:t>خانه کیفیت ماتریسی است که در آن رابطه میان </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WHATs</a:t>
            </a:r>
            <a:r>
              <a:rPr lang="fa-I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(چه ها)</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ar-SA" sz="2400" dirty="0" smtClean="0">
                <a:latin typeface="Times New Roman" pitchFamily="18" charset="0"/>
                <a:cs typeface="Times New Roman" pitchFamily="18" charset="0"/>
              </a:rPr>
              <a:t>و  </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HOWs</a:t>
            </a:r>
            <a:r>
              <a:rPr lang="fa-I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(چگونه ها)</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ar-SA" sz="2400" dirty="0" smtClean="0">
                <a:latin typeface="Times New Roman" pitchFamily="18" charset="0"/>
                <a:cs typeface="Times New Roman" pitchFamily="18" charset="0"/>
              </a:rPr>
              <a:t>مشخص می شود.</a:t>
            </a:r>
            <a:endParaRPr lang="fa-IR" sz="2400" dirty="0" smtClean="0">
              <a:latin typeface="Times New Roman" pitchFamily="18" charset="0"/>
              <a:cs typeface="Times New Roman" pitchFamily="18" charset="0"/>
            </a:endParaRPr>
          </a:p>
          <a:p>
            <a:pPr marL="640080" lvl="1" indent="-246888" algn="justLow" rtl="1" eaLnBrk="1" fontAlgn="auto" hangingPunct="1">
              <a:lnSpc>
                <a:spcPct val="150000"/>
              </a:lnSpc>
              <a:spcAft>
                <a:spcPts val="0"/>
              </a:spcAft>
              <a:buFont typeface="Wingdings 2"/>
              <a:buChar char=""/>
              <a:defRPr/>
            </a:pP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WHATs</a:t>
            </a:r>
            <a:r>
              <a:rPr lang="fa-IR" sz="2000" b="1" dirty="0" smtClean="0">
                <a:latin typeface="Times New Roman" pitchFamily="18" charset="0"/>
                <a:cs typeface="Times New Roman" pitchFamily="18" charset="0"/>
              </a:rPr>
              <a:t> : </a:t>
            </a:r>
            <a:r>
              <a:rPr lang="fa-IR" sz="2000" dirty="0" smtClean="0">
                <a:latin typeface="Times New Roman" pitchFamily="18" charset="0"/>
                <a:cs typeface="Times New Roman" pitchFamily="18" charset="0"/>
              </a:rPr>
              <a:t>شامل خواسته ها و نیازهای مشتریان از محصول می باشد (الزامات مشتری)</a:t>
            </a:r>
          </a:p>
          <a:p>
            <a:pPr marL="640080" lvl="1" indent="-246888" algn="justLow" rtl="1" eaLnBrk="1" fontAlgn="auto" hangingPunct="1">
              <a:lnSpc>
                <a:spcPct val="150000"/>
              </a:lnSpc>
              <a:spcAft>
                <a:spcPts val="0"/>
              </a:spcAft>
              <a:buFont typeface="Wingdings 2"/>
              <a:buChar char=""/>
              <a:defRPr/>
            </a:pPr>
            <a:r>
              <a:rPr lang="en-US" sz="2200" b="1" u="sng" dirty="0" smtClean="0">
                <a:effectLst>
                  <a:outerShdw blurRad="38100" dist="38100" dir="2700000" algn="tl">
                    <a:srgbClr val="000000">
                      <a:alpha val="43137"/>
                    </a:srgbClr>
                  </a:outerShdw>
                </a:effectLst>
                <a:latin typeface="Times New Roman" pitchFamily="18" charset="0"/>
                <a:cs typeface="Times New Roman" pitchFamily="18" charset="0"/>
              </a:rPr>
              <a:t>HOWs</a:t>
            </a:r>
            <a:r>
              <a:rPr lang="fa-IR" sz="2200" b="1" dirty="0" smtClean="0">
                <a:latin typeface="Times New Roman" pitchFamily="18" charset="0"/>
                <a:cs typeface="Times New Roman" pitchFamily="18" charset="0"/>
              </a:rPr>
              <a:t> : </a:t>
            </a:r>
            <a:r>
              <a:rPr lang="fa-IR" sz="2000" dirty="0" smtClean="0">
                <a:latin typeface="Times New Roman" pitchFamily="18" charset="0"/>
                <a:cs typeface="Times New Roman" pitchFamily="18" charset="0"/>
              </a:rPr>
              <a:t>مبین چگونگی ارائه خواسته های مشتریان در محصول می باشد (الزامات فنی محصول)</a:t>
            </a:r>
            <a:endParaRPr lang="fa-IR" sz="2200" dirty="0" smtClean="0">
              <a:latin typeface="Times New Roman" pitchFamily="18" charset="0"/>
              <a:cs typeface="Times New Roman" pitchFamily="18" charset="0"/>
            </a:endParaRPr>
          </a:p>
          <a:p>
            <a:pPr marL="274320" indent="-274320" algn="justLow" rtl="1" eaLnBrk="1" fontAlgn="auto" hangingPunct="1">
              <a:lnSpc>
                <a:spcPct val="150000"/>
              </a:lnSpc>
              <a:spcAft>
                <a:spcPts val="0"/>
              </a:spcAft>
              <a:buClr>
                <a:schemeClr val="accent3"/>
              </a:buClr>
              <a:buFont typeface="Wingdings 2"/>
              <a:buChar char=""/>
              <a:defRPr/>
            </a:pPr>
            <a:r>
              <a:rPr lang="ar-SA" sz="2400" dirty="0" smtClean="0">
                <a:latin typeface="Times New Roman" pitchFamily="18" charset="0"/>
                <a:cs typeface="Times New Roman" pitchFamily="18" charset="0"/>
              </a:rPr>
              <a:t>در منابع و متون مختلف </a:t>
            </a:r>
            <a:r>
              <a:rPr lang="en-US" sz="2400" dirty="0" smtClean="0">
                <a:latin typeface="Times New Roman" pitchFamily="18" charset="0"/>
                <a:cs typeface="Times New Roman" pitchFamily="18" charset="0"/>
              </a:rPr>
              <a:t>QFD</a:t>
            </a:r>
            <a:r>
              <a:rPr lang="ar-SA" sz="2400" dirty="0" smtClean="0">
                <a:latin typeface="Times New Roman" pitchFamily="18" charset="0"/>
                <a:cs typeface="Times New Roman" pitchFamily="18" charset="0"/>
              </a:rPr>
              <a:t> ساختارهای متنوعی از خانه کیفیت ارا</a:t>
            </a:r>
            <a:r>
              <a:rPr lang="fa-IR" sz="2400" dirty="0" smtClean="0">
                <a:latin typeface="Times New Roman" pitchFamily="18" charset="0"/>
                <a:cs typeface="Times New Roman" pitchFamily="18" charset="0"/>
              </a:rPr>
              <a:t>ئ</a:t>
            </a:r>
            <a:r>
              <a:rPr lang="ar-SA" sz="2400" dirty="0" smtClean="0">
                <a:latin typeface="Times New Roman" pitchFamily="18" charset="0"/>
                <a:cs typeface="Times New Roman" pitchFamily="18" charset="0"/>
              </a:rPr>
              <a:t>ه شده است که تمامی آنها ضمن پیروی از اصول و منطق یکسان، در موارد مختلفی به کار گرفته می شوند.</a:t>
            </a:r>
            <a:endParaRPr lang="en-US" sz="2400" dirty="0" smtClean="0">
              <a:latin typeface="Times New Roman" pitchFamily="18" charset="0"/>
              <a:cs typeface="Times New Roman" pitchFamily="18" charset="0"/>
            </a:endParaRPr>
          </a:p>
        </p:txBody>
      </p:sp>
      <p:sp>
        <p:nvSpPr>
          <p:cNvPr id="46083" name="Title 1"/>
          <p:cNvSpPr txBox="1">
            <a:spLocks/>
          </p:cNvSpPr>
          <p:nvPr/>
        </p:nvSpPr>
        <p:spPr bwMode="auto">
          <a:xfrm>
            <a:off x="2214563" y="428625"/>
            <a:ext cx="6615112" cy="1143000"/>
          </a:xfrm>
          <a:prstGeom prst="rect">
            <a:avLst/>
          </a:prstGeom>
          <a:noFill/>
          <a:ln w="9525">
            <a:noFill/>
            <a:miter lim="800000"/>
            <a:headEnd/>
            <a:tailEnd/>
          </a:ln>
        </p:spPr>
        <p:txBody>
          <a:bodyPr lIns="0" rIns="0" bIns="0" anchor="b"/>
          <a:lstStyle/>
          <a:p>
            <a:pPr algn="r" rtl="1"/>
            <a:r>
              <a:rPr lang="fa-IR" sz="5000" b="1">
                <a:solidFill>
                  <a:schemeClr val="tx2"/>
                </a:solidFill>
                <a:cs typeface="Arial" pitchFamily="34" charset="0"/>
              </a:rPr>
              <a:t>خانه کیفیت (</a:t>
            </a:r>
            <a:r>
              <a:rPr lang="en-US" sz="5000" b="1">
                <a:solidFill>
                  <a:schemeClr val="tx2"/>
                </a:solidFill>
                <a:cs typeface="Arial" pitchFamily="34" charset="0"/>
              </a:rPr>
              <a:t>HOQ</a:t>
            </a:r>
            <a:r>
              <a:rPr lang="fa-IR" sz="5000" b="1">
                <a:solidFill>
                  <a:schemeClr val="tx2"/>
                </a:solidFill>
                <a:cs typeface="Arial" pitchFamily="34" charset="0"/>
              </a:rPr>
              <a:t>) :</a:t>
            </a:r>
            <a:endParaRPr lang="en-US" sz="5000">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a:srcRect l="1298" r="4545" b="2417"/>
          <a:stretch>
            <a:fillRect/>
          </a:stretch>
        </p:blipFill>
        <p:spPr bwMode="auto">
          <a:xfrm>
            <a:off x="500063" y="214313"/>
            <a:ext cx="7929562" cy="64293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Oval 2"/>
          <p:cNvSpPr/>
          <p:nvPr/>
        </p:nvSpPr>
        <p:spPr>
          <a:xfrm>
            <a:off x="642938" y="3000375"/>
            <a:ext cx="2428875" cy="2286000"/>
          </a:xfrm>
          <a:prstGeom prst="ellipse">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3071813" y="1785938"/>
            <a:ext cx="3000375" cy="1143000"/>
          </a:xfrm>
          <a:prstGeom prst="ellipse">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4"/>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45"/>
          <p:cNvGrpSpPr>
            <a:grpSpLocks/>
          </p:cNvGrpSpPr>
          <p:nvPr/>
        </p:nvGrpSpPr>
        <p:grpSpPr bwMode="auto">
          <a:xfrm>
            <a:off x="642938" y="2286000"/>
            <a:ext cx="7929562" cy="2643188"/>
            <a:chOff x="720" y="1392"/>
            <a:chExt cx="4058" cy="480"/>
          </a:xfrm>
        </p:grpSpPr>
        <p:sp>
          <p:nvSpPr>
            <p:cNvPr id="6" name="AutoShape 46"/>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en-US"/>
            </a:p>
          </p:txBody>
        </p:sp>
        <p:grpSp>
          <p:nvGrpSpPr>
            <p:cNvPr id="48134" name="Group 47"/>
            <p:cNvGrpSpPr>
              <a:grpSpLocks/>
            </p:cNvGrpSpPr>
            <p:nvPr/>
          </p:nvGrpSpPr>
          <p:grpSpPr bwMode="auto">
            <a:xfrm>
              <a:off x="730" y="1407"/>
              <a:ext cx="4043" cy="444"/>
              <a:chOff x="744" y="1407"/>
              <a:chExt cx="3988" cy="444"/>
            </a:xfrm>
          </p:grpSpPr>
          <p:sp>
            <p:nvSpPr>
              <p:cNvPr id="8" name="AutoShape 48"/>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defRPr/>
                </a:pPr>
                <a:endParaRPr lang="en-US"/>
              </a:p>
            </p:txBody>
          </p:sp>
          <p:sp>
            <p:nvSpPr>
              <p:cNvPr id="9" name="AutoShape 49"/>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a:defRPr/>
                </a:pPr>
                <a:endParaRPr lang="en-US"/>
              </a:p>
            </p:txBody>
          </p:sp>
        </p:grpSp>
      </p:grpSp>
      <p:pic>
        <p:nvPicPr>
          <p:cNvPr id="48131" name="Picture 65" descr="1"/>
          <p:cNvPicPr>
            <a:picLocks noChangeAspect="1" noChangeArrowheads="1"/>
          </p:cNvPicPr>
          <p:nvPr/>
        </p:nvPicPr>
        <p:blipFill>
          <a:blip r:embed="rId3">
            <a:lum bright="-6000" contrast="24000"/>
          </a:blip>
          <a:srcRect l="42606" t="64474" r="19473"/>
          <a:stretch>
            <a:fillRect/>
          </a:stretch>
        </p:blipFill>
        <p:spPr bwMode="auto">
          <a:xfrm>
            <a:off x="630238" y="2339975"/>
            <a:ext cx="2211387" cy="2649538"/>
          </a:xfrm>
          <a:prstGeom prst="rect">
            <a:avLst/>
          </a:prstGeom>
          <a:noFill/>
          <a:ln w="9525">
            <a:noFill/>
            <a:miter lim="800000"/>
            <a:headEnd/>
            <a:tailEnd/>
          </a:ln>
        </p:spPr>
      </p:pic>
      <p:sp>
        <p:nvSpPr>
          <p:cNvPr id="2" name="Title 1"/>
          <p:cNvSpPr>
            <a:spLocks noGrp="1"/>
          </p:cNvSpPr>
          <p:nvPr>
            <p:ph type="title"/>
          </p:nvPr>
        </p:nvSpPr>
        <p:spPr>
          <a:xfrm>
            <a:off x="2671763" y="2928938"/>
            <a:ext cx="5900737" cy="939800"/>
          </a:xfrm>
        </p:spPr>
        <p:txBody>
          <a:bodyPr/>
          <a:lstStyle/>
          <a:p>
            <a:pPr>
              <a:defRPr/>
            </a:pPr>
            <a:r>
              <a:rPr lang="fa-IR" sz="5000" b="1" dirty="0" smtClean="0">
                <a:effectLst>
                  <a:outerShdw blurRad="38100" dist="38100" dir="2700000" algn="tl">
                    <a:srgbClr val="000000">
                      <a:alpha val="43137"/>
                    </a:srgbClr>
                  </a:outerShdw>
                </a:effectLst>
                <a:latin typeface="Times New Roman" pitchFamily="18" charset="0"/>
              </a:rPr>
              <a:t>مراحل تشکیل خانه کیفیت</a:t>
            </a:r>
            <a:endParaRPr lang="en-US" sz="5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Footer Placeholder 9"/>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3"/>
          <p:cNvSpPr>
            <a:spLocks noGrp="1"/>
          </p:cNvSpPr>
          <p:nvPr>
            <p:ph idx="1"/>
          </p:nvPr>
        </p:nvSpPr>
        <p:spPr>
          <a:xfrm>
            <a:off x="457200" y="1785938"/>
            <a:ext cx="8229600" cy="4500562"/>
          </a:xfrm>
        </p:spPr>
        <p:txBody>
          <a:bodyPr/>
          <a:lstStyle/>
          <a:p>
            <a:pPr algn="justLow" rtl="1" eaLnBrk="1" hangingPunct="1">
              <a:lnSpc>
                <a:spcPct val="150000"/>
              </a:lnSpc>
            </a:pPr>
            <a:r>
              <a:rPr lang="en-US" sz="2000" b="1" smtClean="0">
                <a:latin typeface="Times New Roman" pitchFamily="18" charset="0"/>
                <a:cs typeface="Times New Roman" pitchFamily="18" charset="0"/>
              </a:rPr>
              <a:t>QFD</a:t>
            </a:r>
            <a:r>
              <a:rPr lang="ar-SA" sz="2000" b="1" smtClean="0">
                <a:latin typeface="Times New Roman" pitchFamily="18" charset="0"/>
                <a:cs typeface="Times New Roman" pitchFamily="18" charset="0"/>
              </a:rPr>
              <a:t>  و خانه کیفیت ، با مشتری و خواسته های کیفی او از محصول اغاز می شود</a:t>
            </a:r>
            <a:r>
              <a:rPr lang="fa-IR" sz="2000" b="1" smtClean="0">
                <a:latin typeface="Times New Roman" pitchFamily="18" charset="0"/>
                <a:cs typeface="Times New Roman" pitchFamily="18" charset="0"/>
              </a:rPr>
              <a:t>.</a:t>
            </a:r>
          </a:p>
          <a:p>
            <a:pPr algn="justLow" rtl="1" eaLnBrk="1" hangingPunct="1">
              <a:lnSpc>
                <a:spcPct val="150000"/>
              </a:lnSpc>
            </a:pPr>
            <a:r>
              <a:rPr lang="ar-SA" sz="2000" b="1" smtClean="0">
                <a:latin typeface="Times New Roman" pitchFamily="18" charset="0"/>
                <a:cs typeface="Times New Roman" pitchFamily="18" charset="0"/>
              </a:rPr>
              <a:t>بدین منظور با استفاده از روش ها</a:t>
            </a:r>
            <a:r>
              <a:rPr lang="fa-IR" sz="2000" b="1" smtClean="0">
                <a:latin typeface="Times New Roman" pitchFamily="18" charset="0"/>
                <a:cs typeface="Times New Roman" pitchFamily="18" charset="0"/>
              </a:rPr>
              <a:t>ی زیر </a:t>
            </a:r>
            <a:r>
              <a:rPr lang="ar-SA" sz="2000" b="1" smtClean="0">
                <a:latin typeface="Times New Roman" pitchFamily="18" charset="0"/>
                <a:cs typeface="Times New Roman" pitchFamily="18" charset="0"/>
              </a:rPr>
              <a:t>خواسته های کیفی مشتریان از محصول مورد نظر تعیین و تدوین می گردد</a:t>
            </a:r>
            <a:r>
              <a:rPr lang="fa-IR" sz="2000" b="1" smtClean="0">
                <a:latin typeface="Times New Roman" pitchFamily="18" charset="0"/>
                <a:cs typeface="Times New Roman" pitchFamily="18" charset="0"/>
              </a:rPr>
              <a:t> :</a:t>
            </a:r>
          </a:p>
          <a:p>
            <a:pPr lvl="1" algn="justLow" rtl="1" eaLnBrk="1" hangingPunct="1">
              <a:lnSpc>
                <a:spcPct val="150000"/>
              </a:lnSpc>
            </a:pPr>
            <a:r>
              <a:rPr lang="ar-SA" sz="2000" smtClean="0">
                <a:latin typeface="Times New Roman" pitchFamily="18" charset="0"/>
                <a:cs typeface="Times New Roman" pitchFamily="18" charset="0"/>
              </a:rPr>
              <a:t>تحقیق و بررسی بازار ، مصاحبه انفردی ، گروه های متمرکز ، مشاهده نحوه عملکرد محصول هنگام استفاده ، نظرات کارکنان ، سوابق فروش محصول، بازبینی سوابق شکایت ها و موارد عدم انطباق صورت گرفته ، داده های حاصل از خدمات ارائه شده در دوره گارانتی محصول و سایر روش های تحقیقات بازار</a:t>
            </a:r>
            <a:endParaRPr lang="en-US" sz="2000" smtClean="0">
              <a:latin typeface="Times New Roman" pitchFamily="18" charset="0"/>
              <a:cs typeface="Times New Roman" pitchFamily="18" charset="0"/>
            </a:endParaRPr>
          </a:p>
        </p:txBody>
      </p:sp>
      <p:sp>
        <p:nvSpPr>
          <p:cNvPr id="49155" name="Title 1"/>
          <p:cNvSpPr txBox="1">
            <a:spLocks/>
          </p:cNvSpPr>
          <p:nvPr/>
        </p:nvSpPr>
        <p:spPr bwMode="auto">
          <a:xfrm>
            <a:off x="814388" y="785813"/>
            <a:ext cx="8043862" cy="571500"/>
          </a:xfrm>
          <a:prstGeom prst="rect">
            <a:avLst/>
          </a:prstGeom>
          <a:noFill/>
          <a:ln w="9525">
            <a:noFill/>
            <a:miter lim="800000"/>
            <a:headEnd/>
            <a:tailEnd/>
          </a:ln>
        </p:spPr>
        <p:txBody>
          <a:bodyPr lIns="0" rIns="0" bIns="0" anchor="b"/>
          <a:lstStyle/>
          <a:p>
            <a:pPr algn="r" rtl="1"/>
            <a:r>
              <a:rPr lang="fa-IR" sz="3200" b="1">
                <a:solidFill>
                  <a:schemeClr val="tx2"/>
                </a:solidFill>
                <a:cs typeface="Arial" pitchFamily="34" charset="0"/>
              </a:rPr>
              <a:t>1- تعیین خواسته ها و الزامات کیفی مشتریان (</a:t>
            </a:r>
            <a:r>
              <a:rPr lang="en-US" sz="3200" b="1">
                <a:solidFill>
                  <a:schemeClr val="tx2"/>
                </a:solidFill>
                <a:cs typeface="Arial" pitchFamily="34" charset="0"/>
              </a:rPr>
              <a:t>WHATs</a:t>
            </a:r>
            <a:r>
              <a:rPr lang="fa-IR" sz="3200" b="1">
                <a:solidFill>
                  <a:schemeClr val="tx2"/>
                </a:solidFill>
                <a:cs typeface="Arial" pitchFamily="34" charset="0"/>
              </a:rPr>
              <a:t>):</a:t>
            </a:r>
            <a:endParaRPr lang="en-US" sz="3200">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rtl="1" eaLnBrk="1" hangingPunct="1"/>
            <a:r>
              <a:rPr lang="fa-IR" b="1" smtClean="0">
                <a:latin typeface="Arial" pitchFamily="34" charset="0"/>
                <a:cs typeface="Arial" pitchFamily="34" charset="0"/>
              </a:rPr>
              <a:t>مقدمه :</a:t>
            </a:r>
            <a:endParaRPr lang="en-US" smtClean="0">
              <a:latin typeface="Arial" pitchFamily="34" charset="0"/>
              <a:cs typeface="Arial" pitchFamily="34" charset="0"/>
            </a:endParaRPr>
          </a:p>
        </p:txBody>
      </p:sp>
      <p:grpSp>
        <p:nvGrpSpPr>
          <p:cNvPr id="14339" name="Group 13"/>
          <p:cNvGrpSpPr>
            <a:grpSpLocks/>
          </p:cNvGrpSpPr>
          <p:nvPr/>
        </p:nvGrpSpPr>
        <p:grpSpPr bwMode="auto">
          <a:xfrm>
            <a:off x="571500" y="2071688"/>
            <a:ext cx="8143875" cy="1714500"/>
            <a:chOff x="4320" y="1152"/>
            <a:chExt cx="414" cy="402"/>
          </a:xfrm>
        </p:grpSpPr>
        <p:sp>
          <p:nvSpPr>
            <p:cNvPr id="6"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en-US"/>
            </a:p>
          </p:txBody>
        </p:sp>
        <p:sp>
          <p:nvSpPr>
            <p:cNvPr id="7" name="Freeform 15"/>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a:defRPr/>
              </a:pPr>
              <a:endParaRPr lang="en-US"/>
            </a:p>
          </p:txBody>
        </p:sp>
      </p:grpSp>
      <p:sp>
        <p:nvSpPr>
          <p:cNvPr id="14340" name="Rectangle 7"/>
          <p:cNvSpPr>
            <a:spLocks noChangeArrowheads="1"/>
          </p:cNvSpPr>
          <p:nvPr/>
        </p:nvSpPr>
        <p:spPr bwMode="auto">
          <a:xfrm>
            <a:off x="1143000" y="2428875"/>
            <a:ext cx="7358063" cy="1200150"/>
          </a:xfrm>
          <a:prstGeom prst="rect">
            <a:avLst/>
          </a:prstGeom>
          <a:noFill/>
          <a:ln w="9525">
            <a:noFill/>
            <a:miter lim="800000"/>
            <a:headEnd/>
            <a:tailEnd/>
          </a:ln>
        </p:spPr>
        <p:txBody>
          <a:bodyPr>
            <a:spAutoFit/>
          </a:bodyPr>
          <a:lstStyle/>
          <a:p>
            <a:pPr algn="ctr" rtl="1"/>
            <a:r>
              <a:rPr lang="en-US" sz="3600" b="1">
                <a:cs typeface="Arial" pitchFamily="34" charset="0"/>
              </a:rPr>
              <a:t>QFD</a:t>
            </a:r>
            <a:r>
              <a:rPr lang="ar-SA" sz="3600" b="1">
                <a:cs typeface="Arial" pitchFamily="34" charset="0"/>
              </a:rPr>
              <a:t> یک روش ممتاز شنیدن آوای مشتری توسط شرکت</a:t>
            </a:r>
            <a:r>
              <a:rPr lang="fa-IR" sz="3600" b="1">
                <a:cs typeface="Arial" pitchFamily="34" charset="0"/>
              </a:rPr>
              <a:t> </a:t>
            </a:r>
            <a:r>
              <a:rPr lang="ar-SA" sz="3600" b="1">
                <a:cs typeface="Arial" pitchFamily="34" charset="0"/>
              </a:rPr>
              <a:t>ها می</a:t>
            </a:r>
            <a:r>
              <a:rPr lang="fa-IR" sz="3600" b="1">
                <a:cs typeface="Arial" pitchFamily="34" charset="0"/>
              </a:rPr>
              <a:t> </a:t>
            </a:r>
            <a:r>
              <a:rPr lang="ar-SA" sz="3600" b="1">
                <a:cs typeface="Arial" pitchFamily="34" charset="0"/>
              </a:rPr>
              <a:t>باشد</a:t>
            </a:r>
            <a:endParaRPr lang="en-US" sz="3600" b="1">
              <a:cs typeface="Arial" pitchFamily="34" charset="0"/>
            </a:endParaRPr>
          </a:p>
        </p:txBody>
      </p:sp>
      <p:grpSp>
        <p:nvGrpSpPr>
          <p:cNvPr id="14341" name="Group 10"/>
          <p:cNvGrpSpPr>
            <a:grpSpLocks/>
          </p:cNvGrpSpPr>
          <p:nvPr/>
        </p:nvGrpSpPr>
        <p:grpSpPr bwMode="auto">
          <a:xfrm>
            <a:off x="571500" y="4321175"/>
            <a:ext cx="8143875" cy="1679575"/>
            <a:chOff x="4320" y="1152"/>
            <a:chExt cx="414" cy="402"/>
          </a:xfrm>
        </p:grpSpPr>
        <p:sp>
          <p:nvSpPr>
            <p:cNvPr id="10"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en-US"/>
            </a:p>
          </p:txBody>
        </p:sp>
        <p:sp>
          <p:nvSpPr>
            <p:cNvPr id="11" name="Freeform 12"/>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a:defRPr/>
              </a:pPr>
              <a:endParaRPr lang="en-US"/>
            </a:p>
          </p:txBody>
        </p:sp>
      </p:grpSp>
      <p:sp>
        <p:nvSpPr>
          <p:cNvPr id="14342" name="Rectangle 12"/>
          <p:cNvSpPr>
            <a:spLocks noChangeArrowheads="1"/>
          </p:cNvSpPr>
          <p:nvPr/>
        </p:nvSpPr>
        <p:spPr bwMode="auto">
          <a:xfrm>
            <a:off x="1357313" y="4813300"/>
            <a:ext cx="7215187" cy="830263"/>
          </a:xfrm>
          <a:prstGeom prst="rect">
            <a:avLst/>
          </a:prstGeom>
          <a:noFill/>
          <a:ln w="9525">
            <a:noFill/>
            <a:miter lim="800000"/>
            <a:headEnd/>
            <a:tailEnd/>
          </a:ln>
        </p:spPr>
        <p:txBody>
          <a:bodyPr>
            <a:spAutoFit/>
          </a:bodyPr>
          <a:lstStyle/>
          <a:p>
            <a:pPr algn="ctr" rtl="1"/>
            <a:r>
              <a:rPr lang="en-US" sz="2400" b="1">
                <a:cs typeface="Arial" pitchFamily="34" charset="0"/>
              </a:rPr>
              <a:t>QFD</a:t>
            </a:r>
            <a:r>
              <a:rPr lang="ar-SA" sz="2400" b="1">
                <a:cs typeface="Arial" pitchFamily="34" charset="0"/>
              </a:rPr>
              <a:t> اطمینان می</a:t>
            </a:r>
            <a:r>
              <a:rPr lang="fa-IR" sz="2400" b="1">
                <a:cs typeface="Arial" pitchFamily="34" charset="0"/>
              </a:rPr>
              <a:t> </a:t>
            </a:r>
            <a:r>
              <a:rPr lang="ar-SA" sz="2400" b="1">
                <a:cs typeface="Arial" pitchFamily="34" charset="0"/>
              </a:rPr>
              <a:t>دهد که تمرکز تمامی فعالیتهای طراحی، مشتری است و تمامی داد و ستد های طراحی را مشتری دیکته می</a:t>
            </a:r>
            <a:r>
              <a:rPr lang="fa-IR" sz="2400" b="1">
                <a:cs typeface="Arial" pitchFamily="34" charset="0"/>
              </a:rPr>
              <a:t> </a:t>
            </a:r>
            <a:r>
              <a:rPr lang="ar-SA" sz="2400" b="1">
                <a:cs typeface="Arial" pitchFamily="34" charset="0"/>
              </a:rPr>
              <a:t>کند.</a:t>
            </a:r>
            <a:endParaRPr lang="en-US" sz="2400" b="1">
              <a:cs typeface="Arial" pitchFamily="34" charset="0"/>
            </a:endParaRPr>
          </a:p>
        </p:txBody>
      </p:sp>
      <p:sp>
        <p:nvSpPr>
          <p:cNvPr id="12" name="Footer Placeholder 11"/>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3"/>
          <p:cNvSpPr>
            <a:spLocks noGrp="1"/>
          </p:cNvSpPr>
          <p:nvPr>
            <p:ph idx="1"/>
          </p:nvPr>
        </p:nvSpPr>
        <p:spPr>
          <a:xfrm>
            <a:off x="457200" y="1785938"/>
            <a:ext cx="8229600" cy="4500562"/>
          </a:xfrm>
        </p:spPr>
        <p:txBody>
          <a:bodyPr/>
          <a:lstStyle/>
          <a:p>
            <a:pPr algn="justLow" rtl="1" eaLnBrk="1" hangingPunct="1">
              <a:lnSpc>
                <a:spcPct val="150000"/>
              </a:lnSpc>
              <a:defRPr/>
            </a:pPr>
            <a:r>
              <a:rPr lang="ar-SA" sz="2000" dirty="0" smtClean="0">
                <a:latin typeface="Times New Roman" pitchFamily="18" charset="0"/>
                <a:cs typeface="Times New Roman" pitchFamily="18" charset="0"/>
              </a:rPr>
              <a:t>در یک پروژه عملی</a:t>
            </a:r>
            <a:r>
              <a:rPr lang="fa-I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QFD</a:t>
            </a:r>
            <a:r>
              <a:rPr lang="ar-SA" sz="2000" dirty="0" smtClean="0">
                <a:latin typeface="Times New Roman" pitchFamily="18" charset="0"/>
                <a:cs typeface="Times New Roman" pitchFamily="18" charset="0"/>
              </a:rPr>
              <a:t> به طور معمول 30 تا 100 خواسته کیفی مشتری مورد توجه قرار می گیرد</a:t>
            </a:r>
            <a:r>
              <a:rPr lang="fa-IR" sz="2000" dirty="0" smtClean="0">
                <a:latin typeface="Times New Roman" pitchFamily="18" charset="0"/>
                <a:cs typeface="Times New Roman" pitchFamily="18" charset="0"/>
              </a:rPr>
              <a:t>.</a:t>
            </a:r>
          </a:p>
          <a:p>
            <a:pPr algn="justLow" rtl="1" eaLnBrk="1" hangingPunct="1">
              <a:lnSpc>
                <a:spcPct val="150000"/>
              </a:lnSpc>
              <a:defRPr/>
            </a:pPr>
            <a:r>
              <a:rPr lang="ar-SA" sz="2000" dirty="0" smtClean="0">
                <a:latin typeface="Times New Roman" pitchFamily="18" charset="0"/>
                <a:cs typeface="Times New Roman" pitchFamily="18" charset="0"/>
              </a:rPr>
              <a:t>خواسته ها می توانند علاوه بر الزامات کیفی مشتری نهایی ، شامل مواردی چون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مقررات و قوانین مملکتی</a:t>
            </a:r>
            <a:r>
              <a:rPr lang="ar-SA" sz="2000" dirty="0" smtClean="0">
                <a:latin typeface="Times New Roman" pitchFamily="18" charset="0"/>
                <a:cs typeface="Times New Roman" pitchFamily="18" charset="0"/>
              </a:rPr>
              <a:t> در مورد محصول ( مقررات ایمنی ، بهداشتی و ...)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خواسته های فروشندگان</a:t>
            </a:r>
            <a:r>
              <a:rPr lang="ar-SA" sz="2000" dirty="0" smtClean="0">
                <a:latin typeface="Times New Roman" pitchFamily="18" charset="0"/>
                <a:cs typeface="Times New Roman" pitchFamily="18" charset="0"/>
              </a:rPr>
              <a:t>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محصول</a:t>
            </a:r>
            <a:r>
              <a:rPr lang="ar-SA" sz="2000" dirty="0" smtClean="0">
                <a:latin typeface="Times New Roman" pitchFamily="18" charset="0"/>
                <a:cs typeface="Times New Roman" pitchFamily="18" charset="0"/>
              </a:rPr>
              <a:t>( سهولت جابجا</a:t>
            </a:r>
            <a:r>
              <a:rPr lang="fa-IR" sz="2000" dirty="0" smtClean="0">
                <a:latin typeface="Times New Roman" pitchFamily="18" charset="0"/>
                <a:cs typeface="Times New Roman" pitchFamily="18" charset="0"/>
              </a:rPr>
              <a:t>ی</a:t>
            </a:r>
            <a:r>
              <a:rPr lang="ar-SA" sz="2000" dirty="0" smtClean="0">
                <a:latin typeface="Times New Roman" pitchFamily="18" charset="0"/>
                <a:cs typeface="Times New Roman" pitchFamily="18" charset="0"/>
              </a:rPr>
              <a:t>ی ، سرعت فاسد شدن و...)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خواسته های تعمیر کنندگان</a:t>
            </a:r>
            <a:r>
              <a:rPr lang="ar-SA" sz="2000" dirty="0" smtClean="0">
                <a:latin typeface="Times New Roman" pitchFamily="18" charset="0"/>
                <a:cs typeface="Times New Roman" pitchFamily="18" charset="0"/>
              </a:rPr>
              <a:t>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محصول</a:t>
            </a:r>
            <a:r>
              <a:rPr lang="ar-SA" sz="2000" dirty="0" smtClean="0">
                <a:latin typeface="Times New Roman" pitchFamily="18" charset="0"/>
                <a:cs typeface="Times New Roman" pitchFamily="18" charset="0"/>
              </a:rPr>
              <a:t> ( سهولت مونتاژ ، تعمیر و..) باشد.</a:t>
            </a:r>
            <a:endParaRPr lang="fa-IR" sz="2000" dirty="0" smtClean="0">
              <a:latin typeface="Times New Roman" pitchFamily="18" charset="0"/>
              <a:cs typeface="Times New Roman" pitchFamily="18" charset="0"/>
            </a:endParaRPr>
          </a:p>
          <a:p>
            <a:pPr algn="justLow" rtl="1" eaLnBrk="1" hangingPunct="1">
              <a:lnSpc>
                <a:spcPct val="150000"/>
              </a:lnSpc>
              <a:defRPr/>
            </a:pPr>
            <a:r>
              <a:rPr lang="ar-SA" sz="2000" dirty="0" smtClean="0">
                <a:latin typeface="Times New Roman" pitchFamily="18" charset="0"/>
                <a:cs typeface="Times New Roman" pitchFamily="18" charset="0"/>
              </a:rPr>
              <a:t>لازم به ذکر است که در برخی از موارد ، تمامی الزامات و خواسته های مشتریان از طرف وی و به صراحت ذکر نمی شود . بلکه مشتری فرض بر لحاظ نمودن خصوصیات مذکور در محصول را دارد</a:t>
            </a:r>
            <a:r>
              <a:rPr lang="fa-IR" sz="2000" dirty="0" smtClean="0">
                <a:latin typeface="Times New Roman" pitchFamily="18" charset="0"/>
                <a:cs typeface="Times New Roman" pitchFamily="18" charset="0"/>
              </a:rPr>
              <a:t>،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لذا تیم طراحی باید به این موارد توجه کافی داشته باشد</a:t>
            </a:r>
            <a:r>
              <a:rPr lang="ar-SA"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sp>
        <p:nvSpPr>
          <p:cNvPr id="50179" name="Title 1"/>
          <p:cNvSpPr txBox="1">
            <a:spLocks/>
          </p:cNvSpPr>
          <p:nvPr/>
        </p:nvSpPr>
        <p:spPr bwMode="auto">
          <a:xfrm>
            <a:off x="814388" y="785813"/>
            <a:ext cx="8043862" cy="571500"/>
          </a:xfrm>
          <a:prstGeom prst="rect">
            <a:avLst/>
          </a:prstGeom>
          <a:noFill/>
          <a:ln w="9525">
            <a:noFill/>
            <a:miter lim="800000"/>
            <a:headEnd/>
            <a:tailEnd/>
          </a:ln>
        </p:spPr>
        <p:txBody>
          <a:bodyPr lIns="0" rIns="0" bIns="0" anchor="b"/>
          <a:lstStyle/>
          <a:p>
            <a:pPr algn="r" rtl="1"/>
            <a:r>
              <a:rPr lang="fa-IR" sz="3200" b="1">
                <a:solidFill>
                  <a:schemeClr val="tx2"/>
                </a:solidFill>
                <a:cs typeface="Arial" pitchFamily="34" charset="0"/>
              </a:rPr>
              <a:t>1- تعیین خواسته ها و الزامات کیفی مشتریان (</a:t>
            </a:r>
            <a:r>
              <a:rPr lang="en-US" sz="3200" b="1">
                <a:solidFill>
                  <a:schemeClr val="tx2"/>
                </a:solidFill>
                <a:cs typeface="Arial" pitchFamily="34" charset="0"/>
              </a:rPr>
              <a:t>WHATs</a:t>
            </a:r>
            <a:r>
              <a:rPr lang="fa-IR" sz="3200" b="1">
                <a:solidFill>
                  <a:schemeClr val="tx2"/>
                </a:solidFill>
                <a:cs typeface="Arial" pitchFamily="34" charset="0"/>
              </a:rPr>
              <a:t>):</a:t>
            </a:r>
            <a:endParaRPr lang="en-US" sz="3200">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3"/>
          <p:cNvSpPr>
            <a:spLocks noGrp="1"/>
          </p:cNvSpPr>
          <p:nvPr>
            <p:ph idx="1"/>
          </p:nvPr>
        </p:nvSpPr>
        <p:spPr>
          <a:xfrm>
            <a:off x="457200" y="1785938"/>
            <a:ext cx="8229600" cy="4714875"/>
          </a:xfrm>
        </p:spPr>
        <p:txBody>
          <a:bodyPr/>
          <a:lstStyle/>
          <a:p>
            <a:pPr algn="justLow" rtl="1" eaLnBrk="1" hangingPunct="1">
              <a:lnSpc>
                <a:spcPct val="150000"/>
              </a:lnSpc>
              <a:buFont typeface="Wingdings 2" pitchFamily="18" charset="2"/>
              <a:buNone/>
            </a:pPr>
            <a:r>
              <a:rPr lang="ar-SA" sz="2400" b="1" smtClean="0">
                <a:latin typeface="Times New Roman" pitchFamily="18" charset="0"/>
                <a:cs typeface="Times New Roman" pitchFamily="18" charset="0"/>
              </a:rPr>
              <a:t>اهم مواردی که در دریافت و تحلیل ابتدایی خواسته ها و نیازمندی های مشتریان باید در نظر گرفته شوند، عبارتند از :</a:t>
            </a:r>
            <a:endParaRPr lang="fa-IR" sz="2400" b="1" smtClean="0">
              <a:latin typeface="Times New Roman" pitchFamily="18" charset="0"/>
              <a:cs typeface="Times New Roman" pitchFamily="18" charset="0"/>
            </a:endParaRPr>
          </a:p>
          <a:p>
            <a:pPr lvl="1" algn="justLow" rtl="1" eaLnBrk="1" hangingPunct="1">
              <a:lnSpc>
                <a:spcPct val="150000"/>
              </a:lnSpc>
            </a:pPr>
            <a:r>
              <a:rPr lang="ar-SA" sz="2000" smtClean="0">
                <a:latin typeface="Times New Roman" pitchFamily="18" charset="0"/>
                <a:cs typeface="Times New Roman" pitchFamily="18" charset="0"/>
              </a:rPr>
              <a:t>شناسایی تمامی گرو</a:t>
            </a:r>
            <a:r>
              <a:rPr lang="fa-IR" sz="2000" smtClean="0">
                <a:latin typeface="Times New Roman" pitchFamily="18" charset="0"/>
                <a:cs typeface="Times New Roman" pitchFamily="18" charset="0"/>
              </a:rPr>
              <a:t>ه </a:t>
            </a:r>
            <a:r>
              <a:rPr lang="ar-SA" sz="2000" smtClean="0">
                <a:latin typeface="Times New Roman" pitchFamily="18" charset="0"/>
                <a:cs typeface="Times New Roman" pitchFamily="18" charset="0"/>
              </a:rPr>
              <a:t>های مشتریان محصول</a:t>
            </a:r>
            <a:endParaRPr lang="fa-IR" sz="2000" smtClean="0">
              <a:latin typeface="Times New Roman" pitchFamily="18" charset="0"/>
              <a:cs typeface="Times New Roman" pitchFamily="18" charset="0"/>
            </a:endParaRPr>
          </a:p>
          <a:p>
            <a:pPr lvl="1" algn="justLow" rtl="1" eaLnBrk="1" hangingPunct="1">
              <a:lnSpc>
                <a:spcPct val="150000"/>
              </a:lnSpc>
            </a:pPr>
            <a:r>
              <a:rPr lang="ar-SA" sz="2000" smtClean="0">
                <a:latin typeface="Times New Roman" pitchFamily="18" charset="0"/>
                <a:cs typeface="Times New Roman" pitchFamily="18" charset="0"/>
              </a:rPr>
              <a:t>جمع </a:t>
            </a:r>
            <a:r>
              <a:rPr lang="fa-IR" sz="2000" smtClean="0">
                <a:latin typeface="Times New Roman" pitchFamily="18" charset="0"/>
                <a:cs typeface="Times New Roman" pitchFamily="18" charset="0"/>
              </a:rPr>
              <a:t>آ</a:t>
            </a:r>
            <a:r>
              <a:rPr lang="ar-SA" sz="2000" smtClean="0">
                <a:latin typeface="Times New Roman" pitchFamily="18" charset="0"/>
                <a:cs typeface="Times New Roman" pitchFamily="18" charset="0"/>
              </a:rPr>
              <a:t>وری داده های دقیق از مشتریان در مورد خواسته ها و نیازهای ایشان از محصول</a:t>
            </a:r>
            <a:endParaRPr lang="fa-IR" sz="2000" smtClean="0">
              <a:latin typeface="Times New Roman" pitchFamily="18" charset="0"/>
              <a:cs typeface="Times New Roman" pitchFamily="18" charset="0"/>
            </a:endParaRPr>
          </a:p>
          <a:p>
            <a:pPr lvl="1" algn="justLow" rtl="1" eaLnBrk="1" hangingPunct="1">
              <a:lnSpc>
                <a:spcPct val="150000"/>
              </a:lnSpc>
            </a:pPr>
            <a:r>
              <a:rPr lang="ar-SA" sz="2000" smtClean="0">
                <a:latin typeface="Times New Roman" pitchFamily="18" charset="0"/>
                <a:cs typeface="Times New Roman" pitchFamily="18" charset="0"/>
              </a:rPr>
              <a:t>استفاده از روش طوفان ذهنی به منظور شناسایی نیازمندی ها و الزامات تکمیلی</a:t>
            </a:r>
            <a:endParaRPr lang="fa-IR" sz="2000" smtClean="0">
              <a:latin typeface="Times New Roman" pitchFamily="18" charset="0"/>
              <a:cs typeface="Times New Roman" pitchFamily="18" charset="0"/>
            </a:endParaRPr>
          </a:p>
          <a:p>
            <a:pPr lvl="1" algn="justLow" rtl="1" eaLnBrk="1" hangingPunct="1">
              <a:lnSpc>
                <a:spcPct val="150000"/>
              </a:lnSpc>
            </a:pPr>
            <a:r>
              <a:rPr lang="ar-SA" sz="2000" smtClean="0">
                <a:latin typeface="Times New Roman" pitchFamily="18" charset="0"/>
                <a:cs typeface="Times New Roman" pitchFamily="18" charset="0"/>
              </a:rPr>
              <a:t>استفاده از نمودار وابستگی بین عوامل به منظور تبدیل داده های خام حاصل از مشتریان به اطلاعاتی منطقی و گروه بندی آنها</a:t>
            </a:r>
            <a:endParaRPr lang="fa-IR" sz="2000" smtClean="0">
              <a:latin typeface="Times New Roman" pitchFamily="18" charset="0"/>
              <a:cs typeface="Times New Roman" pitchFamily="18" charset="0"/>
            </a:endParaRPr>
          </a:p>
          <a:p>
            <a:pPr lvl="1" algn="justLow" rtl="1" eaLnBrk="1" hangingPunct="1">
              <a:lnSpc>
                <a:spcPct val="150000"/>
              </a:lnSpc>
            </a:pPr>
            <a:r>
              <a:rPr lang="ar-SA" sz="2000" smtClean="0">
                <a:latin typeface="Times New Roman" pitchFamily="18" charset="0"/>
                <a:cs typeface="Times New Roman" pitchFamily="18" charset="0"/>
              </a:rPr>
              <a:t>استفاده از نمودار درختی به منظور کسب اطمینان از در نظر گرفتن تمامی خواسته های کیفی</a:t>
            </a:r>
            <a:endParaRPr lang="en-US" sz="2000" smtClean="0">
              <a:latin typeface="Times New Roman" pitchFamily="18" charset="0"/>
              <a:cs typeface="Times New Roman" pitchFamily="18" charset="0"/>
            </a:endParaRPr>
          </a:p>
        </p:txBody>
      </p:sp>
      <p:sp>
        <p:nvSpPr>
          <p:cNvPr id="51203" name="Title 1"/>
          <p:cNvSpPr txBox="1">
            <a:spLocks/>
          </p:cNvSpPr>
          <p:nvPr/>
        </p:nvSpPr>
        <p:spPr bwMode="auto">
          <a:xfrm>
            <a:off x="814388" y="785813"/>
            <a:ext cx="8043862" cy="571500"/>
          </a:xfrm>
          <a:prstGeom prst="rect">
            <a:avLst/>
          </a:prstGeom>
          <a:noFill/>
          <a:ln w="9525">
            <a:noFill/>
            <a:miter lim="800000"/>
            <a:headEnd/>
            <a:tailEnd/>
          </a:ln>
        </p:spPr>
        <p:txBody>
          <a:bodyPr lIns="0" rIns="0" bIns="0" anchor="b"/>
          <a:lstStyle/>
          <a:p>
            <a:pPr algn="r" rtl="1"/>
            <a:r>
              <a:rPr lang="fa-IR" sz="3200" b="1">
                <a:solidFill>
                  <a:schemeClr val="tx2"/>
                </a:solidFill>
                <a:cs typeface="Arial" pitchFamily="34" charset="0"/>
              </a:rPr>
              <a:t>1- تعیین خواسته ها و الزامات کیفی مشتریان (</a:t>
            </a:r>
            <a:r>
              <a:rPr lang="en-US" sz="3200" b="1">
                <a:solidFill>
                  <a:schemeClr val="tx2"/>
                </a:solidFill>
                <a:cs typeface="Arial" pitchFamily="34" charset="0"/>
              </a:rPr>
              <a:t>WHATs</a:t>
            </a:r>
            <a:r>
              <a:rPr lang="fa-IR" sz="3200" b="1">
                <a:solidFill>
                  <a:schemeClr val="tx2"/>
                </a:solidFill>
                <a:cs typeface="Arial" pitchFamily="34" charset="0"/>
              </a:rPr>
              <a:t>):</a:t>
            </a:r>
            <a:endParaRPr lang="en-US" sz="3200">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3"/>
          <p:cNvSpPr>
            <a:spLocks noGrp="1"/>
          </p:cNvSpPr>
          <p:nvPr>
            <p:ph idx="1"/>
          </p:nvPr>
        </p:nvSpPr>
        <p:spPr>
          <a:xfrm>
            <a:off x="457200" y="1785938"/>
            <a:ext cx="8229600" cy="3214687"/>
          </a:xfrm>
        </p:spPr>
        <p:txBody>
          <a:bodyPr/>
          <a:lstStyle/>
          <a:p>
            <a:pPr algn="justLow" rtl="1" eaLnBrk="1" hangingPunct="1">
              <a:lnSpc>
                <a:spcPct val="150000"/>
              </a:lnSpc>
              <a:defRPr/>
            </a:pPr>
            <a:r>
              <a:rPr lang="ar-SA" sz="2400" dirty="0" smtClean="0">
                <a:latin typeface="Times New Roman" pitchFamily="18" charset="0"/>
                <a:cs typeface="Times New Roman" pitchFamily="18" charset="0"/>
              </a:rPr>
              <a:t>درجه اهمیت تمامی خواسته های مشتریان با هم یکسان نبوده و از نظر مشتری و</a:t>
            </a:r>
            <a:r>
              <a:rPr lang="fa-IR"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تولید کننده</a:t>
            </a:r>
            <a:r>
              <a:rPr lang="fa-IR"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a:t>
            </a:r>
            <a:r>
              <a:rPr lang="fa-IR"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تعدادی از </a:t>
            </a:r>
            <a:r>
              <a:rPr lang="fa-IR" sz="2400" dirty="0" smtClean="0">
                <a:latin typeface="Times New Roman" pitchFamily="18" charset="0"/>
                <a:cs typeface="Times New Roman" pitchFamily="18" charset="0"/>
              </a:rPr>
              <a:t>آ</a:t>
            </a:r>
            <a:r>
              <a:rPr lang="ar-SA" sz="2400" dirty="0" smtClean="0">
                <a:latin typeface="Times New Roman" pitchFamily="18" charset="0"/>
                <a:cs typeface="Times New Roman" pitchFamily="18" charset="0"/>
              </a:rPr>
              <a:t>نها از اهمیت بیشتری برخوردار است.</a:t>
            </a:r>
            <a:endParaRPr lang="fa-IR" sz="2400" dirty="0" smtClean="0">
              <a:latin typeface="Times New Roman" pitchFamily="18" charset="0"/>
              <a:cs typeface="Times New Roman" pitchFamily="18" charset="0"/>
            </a:endParaRPr>
          </a:p>
          <a:p>
            <a:pPr algn="justLow" rtl="1" eaLnBrk="1" hangingPunct="1">
              <a:lnSpc>
                <a:spcPct val="150000"/>
              </a:lnSpc>
              <a:defRPr/>
            </a:pPr>
            <a:r>
              <a:rPr lang="ar-SA" sz="2400" dirty="0" smtClean="0">
                <a:latin typeface="Times New Roman" pitchFamily="18" charset="0"/>
                <a:cs typeface="Times New Roman" pitchFamily="18" charset="0"/>
              </a:rPr>
              <a:t>بدین منظور می توان از درجه بندی های متفاوتی مثل </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تا 5</a:t>
            </a:r>
            <a:r>
              <a:rPr lang="ar-SA" sz="2400" dirty="0" smtClean="0">
                <a:latin typeface="Times New Roman" pitchFamily="18" charset="0"/>
                <a:cs typeface="Times New Roman" pitchFamily="18" charset="0"/>
              </a:rPr>
              <a:t> یا </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1تا 10</a:t>
            </a:r>
            <a:r>
              <a:rPr lang="ar-SA" sz="2400" dirty="0" smtClean="0">
                <a:latin typeface="Times New Roman" pitchFamily="18" charset="0"/>
                <a:cs typeface="Times New Roman" pitchFamily="18" charset="0"/>
              </a:rPr>
              <a:t> استفاده نمود.</a:t>
            </a:r>
            <a:endParaRPr lang="fa-IR" sz="2400" dirty="0" smtClean="0">
              <a:latin typeface="Times New Roman" pitchFamily="18" charset="0"/>
              <a:cs typeface="Times New Roman" pitchFamily="18" charset="0"/>
            </a:endParaRPr>
          </a:p>
          <a:p>
            <a:pPr algn="justLow" rtl="1" eaLnBrk="1" hangingPunct="1">
              <a:lnSpc>
                <a:spcPct val="150000"/>
              </a:lnSpc>
              <a:defRPr/>
            </a:pPr>
            <a:r>
              <a:rPr lang="ar-SA" sz="2400" dirty="0" smtClean="0">
                <a:latin typeface="Times New Roman" pitchFamily="18" charset="0"/>
                <a:cs typeface="Times New Roman" pitchFamily="18" charset="0"/>
              </a:rPr>
              <a:t>استفاده مناسب از نظرات مشتریان و افراد با تجربه سازمان </a:t>
            </a:r>
            <a:endParaRPr lang="en-US" sz="2400" dirty="0" smtClean="0">
              <a:latin typeface="Times New Roman" pitchFamily="18" charset="0"/>
              <a:cs typeface="Times New Roman" pitchFamily="18" charset="0"/>
            </a:endParaRPr>
          </a:p>
        </p:txBody>
      </p:sp>
      <p:sp>
        <p:nvSpPr>
          <p:cNvPr id="52227" name="Title 1"/>
          <p:cNvSpPr txBox="1">
            <a:spLocks/>
          </p:cNvSpPr>
          <p:nvPr/>
        </p:nvSpPr>
        <p:spPr bwMode="auto">
          <a:xfrm>
            <a:off x="3714750" y="785813"/>
            <a:ext cx="5143500" cy="571500"/>
          </a:xfrm>
          <a:prstGeom prst="rect">
            <a:avLst/>
          </a:prstGeom>
          <a:noFill/>
          <a:ln w="9525">
            <a:noFill/>
            <a:miter lim="800000"/>
            <a:headEnd/>
            <a:tailEnd/>
          </a:ln>
        </p:spPr>
        <p:txBody>
          <a:bodyPr lIns="0" rIns="0" bIns="0" anchor="b"/>
          <a:lstStyle/>
          <a:p>
            <a:pPr algn="r" rtl="1"/>
            <a:r>
              <a:rPr lang="fa-IR" sz="3200" b="1">
                <a:solidFill>
                  <a:schemeClr val="tx2"/>
                </a:solidFill>
                <a:cs typeface="Arial" pitchFamily="34" charset="0"/>
              </a:rPr>
              <a:t>2- الویت بندی نیازمندی های کیفی :</a:t>
            </a:r>
            <a:endParaRPr lang="en-US" sz="3200">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3"/>
          <p:cNvSpPr>
            <a:spLocks noGrp="1"/>
          </p:cNvSpPr>
          <p:nvPr>
            <p:ph idx="1"/>
          </p:nvPr>
        </p:nvSpPr>
        <p:spPr>
          <a:xfrm>
            <a:off x="1714500" y="6286500"/>
            <a:ext cx="6072188" cy="571500"/>
          </a:xfrm>
          <a:solidFill>
            <a:srgbClr val="FF0000">
              <a:alpha val="18039"/>
            </a:srgbClr>
          </a:solidFill>
        </p:spPr>
        <p:txBody>
          <a:bodyPr/>
          <a:lstStyle/>
          <a:p>
            <a:pPr algn="ctr" rtl="1" eaLnBrk="1" hangingPunct="1">
              <a:lnSpc>
                <a:spcPct val="150000"/>
              </a:lnSpc>
              <a:buFont typeface="Wingdings 2" pitchFamily="18" charset="2"/>
              <a:buNone/>
            </a:pPr>
            <a:r>
              <a:rPr lang="fa-IR" sz="1800" smtClean="0">
                <a:latin typeface="Times New Roman" pitchFamily="18" charset="0"/>
                <a:cs typeface="Times New Roman" pitchFamily="18" charset="0"/>
              </a:rPr>
              <a:t>اولویت بندی خواسته های مشتریان(مثال آفتابگیر خودرو) – وزن دهی از 1 تا 5</a:t>
            </a:r>
            <a:endParaRPr lang="en-US" sz="1800" smtClean="0">
              <a:latin typeface="Times New Roman" pitchFamily="18" charset="0"/>
              <a:cs typeface="Times New Roman" pitchFamily="18" charset="0"/>
            </a:endParaRPr>
          </a:p>
        </p:txBody>
      </p:sp>
      <p:sp>
        <p:nvSpPr>
          <p:cNvPr id="53251" name="Title 1"/>
          <p:cNvSpPr txBox="1">
            <a:spLocks/>
          </p:cNvSpPr>
          <p:nvPr/>
        </p:nvSpPr>
        <p:spPr bwMode="auto">
          <a:xfrm>
            <a:off x="3714750" y="785813"/>
            <a:ext cx="5143500" cy="571500"/>
          </a:xfrm>
          <a:prstGeom prst="rect">
            <a:avLst/>
          </a:prstGeom>
          <a:noFill/>
          <a:ln w="9525">
            <a:noFill/>
            <a:miter lim="800000"/>
            <a:headEnd/>
            <a:tailEnd/>
          </a:ln>
        </p:spPr>
        <p:txBody>
          <a:bodyPr lIns="0" rIns="0" bIns="0" anchor="b"/>
          <a:lstStyle/>
          <a:p>
            <a:pPr algn="r" rtl="1"/>
            <a:r>
              <a:rPr lang="fa-IR" sz="3200" b="1">
                <a:solidFill>
                  <a:schemeClr val="tx2"/>
                </a:solidFill>
                <a:cs typeface="Arial" pitchFamily="34" charset="0"/>
              </a:rPr>
              <a:t>2- الویت بندی نیازمندی های کیفی :</a:t>
            </a:r>
            <a:endParaRPr lang="en-US" sz="3200">
              <a:solidFill>
                <a:schemeClr val="tx2"/>
              </a:solidFill>
              <a:cs typeface="Arial" pitchFamily="34" charset="0"/>
            </a:endParaRPr>
          </a:p>
        </p:txBody>
      </p:sp>
      <p:pic>
        <p:nvPicPr>
          <p:cNvPr id="63491" name="Picture 3"/>
          <p:cNvPicPr>
            <a:picLocks noChangeAspect="1" noChangeArrowheads="1"/>
          </p:cNvPicPr>
          <p:nvPr/>
        </p:nvPicPr>
        <p:blipFill>
          <a:blip r:embed="rId2"/>
          <a:srcRect/>
          <a:stretch>
            <a:fillRect/>
          </a:stretch>
        </p:blipFill>
        <p:spPr bwMode="auto">
          <a:xfrm>
            <a:off x="1143000" y="1428750"/>
            <a:ext cx="7358063" cy="48006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 name="Footer Placeholder 4"/>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3"/>
          <p:cNvSpPr>
            <a:spLocks noGrp="1"/>
          </p:cNvSpPr>
          <p:nvPr>
            <p:ph idx="1"/>
          </p:nvPr>
        </p:nvSpPr>
        <p:spPr>
          <a:xfrm>
            <a:off x="457200" y="1785938"/>
            <a:ext cx="8229600" cy="4643437"/>
          </a:xfrm>
        </p:spPr>
        <p:txBody>
          <a:bodyPr/>
          <a:lstStyle/>
          <a:p>
            <a:pPr algn="justLow" rtl="1" eaLnBrk="1" hangingPunct="1">
              <a:lnSpc>
                <a:spcPct val="150000"/>
              </a:lnSpc>
              <a:defRPr/>
            </a:pPr>
            <a:r>
              <a:rPr lang="ar-SA" sz="2000" dirty="0" smtClean="0">
                <a:latin typeface="Times New Roman" pitchFamily="18" charset="0"/>
                <a:cs typeface="Times New Roman" pitchFamily="18" charset="0"/>
              </a:rPr>
              <a:t>سازمان هایی که قصد رقابت و حضور م</a:t>
            </a:r>
            <a:r>
              <a:rPr lang="fa-IR" sz="2000" dirty="0" smtClean="0">
                <a:latin typeface="Times New Roman" pitchFamily="18" charset="0"/>
                <a:cs typeface="Times New Roman" pitchFamily="18" charset="0"/>
              </a:rPr>
              <a:t>ؤ</a:t>
            </a:r>
            <a:r>
              <a:rPr lang="ar-SA" sz="2000" dirty="0" smtClean="0">
                <a:latin typeface="Times New Roman" pitchFamily="18" charset="0"/>
                <a:cs typeface="Times New Roman" pitchFamily="18" charset="0"/>
              </a:rPr>
              <a:t>ثر در بازار دارند، باید بدانند که محصول آنها از دید مشتریان و با توجه به خصوصیت کیفی مورد نظر آنان ، در مقایسه با سایر رقبا در چه جایگاه و رتبه ای قرار دارد .</a:t>
            </a:r>
            <a:endParaRPr lang="fa-IR" sz="2000" dirty="0" smtClean="0">
              <a:latin typeface="Times New Roman" pitchFamily="18" charset="0"/>
              <a:cs typeface="Times New Roman" pitchFamily="18" charset="0"/>
            </a:endParaRPr>
          </a:p>
          <a:p>
            <a:pPr algn="justLow" rtl="1" eaLnBrk="1" hangingPunct="1">
              <a:lnSpc>
                <a:spcPct val="150000"/>
              </a:lnSpc>
              <a:defRPr/>
            </a:pPr>
            <a:r>
              <a:rPr lang="ar-SA" sz="2000" dirty="0" smtClean="0">
                <a:latin typeface="Times New Roman" pitchFamily="18" charset="0"/>
                <a:cs typeface="Times New Roman" pitchFamily="18" charset="0"/>
              </a:rPr>
              <a:t>در خانه کیفیت، در سمت راست ماتریس</a:t>
            </a:r>
            <a:r>
              <a:rPr lang="fa-IR" sz="2000" dirty="0" smtClean="0">
                <a:latin typeface="Times New Roman" pitchFamily="18" charset="0"/>
                <a:cs typeface="Times New Roman" pitchFamily="18" charset="0"/>
              </a:rPr>
              <a:t>،</a:t>
            </a:r>
            <a:r>
              <a:rPr lang="ar-SA" sz="2000" dirty="0" smtClean="0">
                <a:latin typeface="Times New Roman" pitchFamily="18" charset="0"/>
                <a:cs typeface="Times New Roman" pitchFamily="18" charset="0"/>
              </a:rPr>
              <a:t> محصول مورد نظر با محصول مشابه رقبا مورد ارزیابی قرار می گیرد.</a:t>
            </a:r>
            <a:endParaRPr lang="fa-IR" sz="2000" dirty="0" smtClean="0">
              <a:latin typeface="Times New Roman" pitchFamily="18" charset="0"/>
              <a:cs typeface="Times New Roman" pitchFamily="18" charset="0"/>
            </a:endParaRPr>
          </a:p>
          <a:p>
            <a:pPr algn="justLow" rtl="1" eaLnBrk="1" hangingPunct="1">
              <a:lnSpc>
                <a:spcPct val="150000"/>
              </a:lnSpc>
              <a:defRPr/>
            </a:pPr>
            <a:r>
              <a:rPr lang="ar-SA" sz="2000" dirty="0" smtClean="0">
                <a:latin typeface="Times New Roman" pitchFamily="18" charset="0"/>
                <a:cs typeface="Times New Roman" pitchFamily="18" charset="0"/>
              </a:rPr>
              <a:t>از جمله فواید انجام فرایند الگوبرداری و استفاده از نتایج آن در خانه کیفیت ، تعیین مواردی است که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محصول رقبا در وضعیت مناسبی نبوده</a:t>
            </a:r>
            <a:r>
              <a:rPr lang="ar-SA" sz="2000" dirty="0" smtClean="0">
                <a:latin typeface="Times New Roman" pitchFamily="18" charset="0"/>
                <a:cs typeface="Times New Roman" pitchFamily="18" charset="0"/>
              </a:rPr>
              <a:t> و در صورت ارا</a:t>
            </a:r>
            <a:r>
              <a:rPr lang="fa-IR" sz="2000" dirty="0" smtClean="0">
                <a:latin typeface="Times New Roman" pitchFamily="18" charset="0"/>
                <a:cs typeface="Times New Roman" pitchFamily="18" charset="0"/>
              </a:rPr>
              <a:t>ئ</a:t>
            </a:r>
            <a:r>
              <a:rPr lang="ar-SA" sz="2000" dirty="0" smtClean="0">
                <a:latin typeface="Times New Roman" pitchFamily="18" charset="0"/>
                <a:cs typeface="Times New Roman" pitchFamily="18" charset="0"/>
              </a:rPr>
              <a:t>ه محصول مشابه و لحاظ نمودن خصوصیات کیفی مورد نظر در آن می توان انتظار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استقبال گسترده مشتریان</a:t>
            </a:r>
            <a:r>
              <a:rPr lang="ar-SA" sz="2000" dirty="0" smtClean="0">
                <a:latin typeface="Times New Roman" pitchFamily="18" charset="0"/>
                <a:cs typeface="Times New Roman" pitchFamily="18" charset="0"/>
              </a:rPr>
              <a:t> را از محصول خود داشت</a:t>
            </a:r>
            <a:endParaRPr lang="en-US" sz="2000" dirty="0" smtClean="0">
              <a:latin typeface="Times New Roman" pitchFamily="18" charset="0"/>
              <a:cs typeface="Times New Roman" pitchFamily="18" charset="0"/>
            </a:endParaRPr>
          </a:p>
        </p:txBody>
      </p:sp>
      <p:sp>
        <p:nvSpPr>
          <p:cNvPr id="54275" name="Title 1"/>
          <p:cNvSpPr txBox="1">
            <a:spLocks/>
          </p:cNvSpPr>
          <p:nvPr/>
        </p:nvSpPr>
        <p:spPr bwMode="auto">
          <a:xfrm>
            <a:off x="1143000" y="785813"/>
            <a:ext cx="7715250" cy="571500"/>
          </a:xfrm>
          <a:prstGeom prst="rect">
            <a:avLst/>
          </a:prstGeom>
          <a:noFill/>
          <a:ln w="9525">
            <a:noFill/>
            <a:miter lim="800000"/>
            <a:headEnd/>
            <a:tailEnd/>
          </a:ln>
        </p:spPr>
        <p:txBody>
          <a:bodyPr lIns="0" rIns="0" bIns="0" anchor="b"/>
          <a:lstStyle/>
          <a:p>
            <a:pPr algn="r" rtl="1"/>
            <a:r>
              <a:rPr lang="fa-IR" sz="2800" b="1">
                <a:solidFill>
                  <a:schemeClr val="tx2"/>
                </a:solidFill>
                <a:cs typeface="Arial" pitchFamily="34" charset="0"/>
              </a:rPr>
              <a:t>3- ارزیابی رقبا (با در نظر گرفتن خواسته ها و الزامات کیفی) :</a:t>
            </a:r>
            <a:endParaRPr lang="en-US" sz="2800">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3"/>
          <p:cNvSpPr>
            <a:spLocks noGrp="1"/>
          </p:cNvSpPr>
          <p:nvPr>
            <p:ph idx="1"/>
          </p:nvPr>
        </p:nvSpPr>
        <p:spPr>
          <a:xfrm>
            <a:off x="457200" y="1785938"/>
            <a:ext cx="8229600" cy="4214812"/>
          </a:xfrm>
        </p:spPr>
        <p:txBody>
          <a:bodyPr/>
          <a:lstStyle/>
          <a:p>
            <a:pPr algn="justLow" rtl="1" eaLnBrk="1" hangingPunct="1">
              <a:lnSpc>
                <a:spcPct val="150000"/>
              </a:lnSpc>
              <a:defRPr/>
            </a:pPr>
            <a:r>
              <a:rPr lang="ar-SA" sz="2400" dirty="0" smtClean="0">
                <a:latin typeface="Times New Roman" pitchFamily="18" charset="0"/>
                <a:cs typeface="Times New Roman" pitchFamily="18" charset="0"/>
              </a:rPr>
              <a:t>از خروجی فرایند الگوبرداری، می توان برای تعیین و تدوین </a:t>
            </a:r>
            <a:r>
              <a:rPr lang="ar-SA"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برنامه های کوتاه مدت و میان مدت سازمان</a:t>
            </a:r>
            <a:r>
              <a:rPr lang="ar-SA" sz="2400" dirty="0" smtClean="0">
                <a:latin typeface="Times New Roman" pitchFamily="18" charset="0"/>
                <a:cs typeface="Times New Roman" pitchFamily="18" charset="0"/>
              </a:rPr>
              <a:t> از آن استفاده کرد</a:t>
            </a:r>
            <a:r>
              <a:rPr lang="fa-IR" sz="2400" dirty="0" smtClean="0">
                <a:latin typeface="Times New Roman" pitchFamily="18" charset="0"/>
                <a:cs typeface="Times New Roman" pitchFamily="18" charset="0"/>
              </a:rPr>
              <a:t>.</a:t>
            </a:r>
          </a:p>
          <a:p>
            <a:pPr algn="justLow" rtl="1" eaLnBrk="1" hangingPunct="1">
              <a:lnSpc>
                <a:spcPct val="150000"/>
              </a:lnSpc>
              <a:defRPr/>
            </a:pPr>
            <a:r>
              <a:rPr lang="fa-IR" sz="2400" dirty="0" smtClean="0">
                <a:latin typeface="Times New Roman" pitchFamily="18" charset="0"/>
                <a:cs typeface="Times New Roman" pitchFamily="18" charset="0"/>
              </a:rPr>
              <a:t>به عنوان مثال </a:t>
            </a:r>
            <a:r>
              <a:rPr lang="ar-SA" sz="2400" dirty="0" smtClean="0">
                <a:latin typeface="Times New Roman" pitchFamily="18" charset="0"/>
                <a:cs typeface="Times New Roman" pitchFamily="18" charset="0"/>
              </a:rPr>
              <a:t>مواردی که محصول ما در مقایسه با محصول رقبا وضعیت مناسبی ندارد،</a:t>
            </a:r>
            <a:r>
              <a:rPr lang="fa-IR"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بهبود داد و مواردی را که محصول، خواسته کیفی مشتریان را در سطح بالایی براورده می کند تثبیت نماییم.</a:t>
            </a:r>
            <a:endParaRPr lang="fa-IR" sz="2400" dirty="0" smtClean="0">
              <a:latin typeface="Times New Roman" pitchFamily="18" charset="0"/>
              <a:cs typeface="Times New Roman" pitchFamily="18" charset="0"/>
            </a:endParaRPr>
          </a:p>
          <a:p>
            <a:pPr algn="justLow" rtl="1" eaLnBrk="1" hangingPunct="1">
              <a:lnSpc>
                <a:spcPct val="150000"/>
              </a:lnSpc>
              <a:defRPr/>
            </a:pPr>
            <a:r>
              <a:rPr lang="ar-SA" sz="2400" dirty="0" smtClean="0">
                <a:latin typeface="Times New Roman" pitchFamily="18" charset="0"/>
                <a:cs typeface="Times New Roman" pitchFamily="18" charset="0"/>
              </a:rPr>
              <a:t>برای نمایش خروجی های فرایند الگوبرداری اغلب از درجه بندی 1 ( برای بدترین ) تا 5 ( برای بهترین ) استفاده می گردد</a:t>
            </a:r>
            <a:endParaRPr lang="en-US" sz="2400" dirty="0" smtClean="0">
              <a:latin typeface="Times New Roman" pitchFamily="18" charset="0"/>
              <a:cs typeface="Times New Roman" pitchFamily="18" charset="0"/>
            </a:endParaRPr>
          </a:p>
        </p:txBody>
      </p:sp>
      <p:sp>
        <p:nvSpPr>
          <p:cNvPr id="55299" name="Title 1"/>
          <p:cNvSpPr txBox="1">
            <a:spLocks/>
          </p:cNvSpPr>
          <p:nvPr/>
        </p:nvSpPr>
        <p:spPr bwMode="auto">
          <a:xfrm>
            <a:off x="1143000" y="785813"/>
            <a:ext cx="7715250" cy="571500"/>
          </a:xfrm>
          <a:prstGeom prst="rect">
            <a:avLst/>
          </a:prstGeom>
          <a:noFill/>
          <a:ln w="9525">
            <a:noFill/>
            <a:miter lim="800000"/>
            <a:headEnd/>
            <a:tailEnd/>
          </a:ln>
        </p:spPr>
        <p:txBody>
          <a:bodyPr lIns="0" rIns="0" bIns="0" anchor="b"/>
          <a:lstStyle/>
          <a:p>
            <a:pPr algn="r" rtl="1"/>
            <a:r>
              <a:rPr lang="fa-IR" sz="2800" b="1">
                <a:solidFill>
                  <a:schemeClr val="tx2"/>
                </a:solidFill>
                <a:cs typeface="Arial" pitchFamily="34" charset="0"/>
              </a:rPr>
              <a:t>3- ارزیابی رقبا (با در نظر گرفتن خواسته ها و الزامات کیفی) :</a:t>
            </a:r>
            <a:endParaRPr lang="en-US" sz="2800">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785813" y="163513"/>
            <a:ext cx="7929562" cy="64801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Rectangle 2"/>
          <p:cNvSpPr/>
          <p:nvPr/>
        </p:nvSpPr>
        <p:spPr>
          <a:xfrm>
            <a:off x="5357813" y="285750"/>
            <a:ext cx="3286125" cy="5786438"/>
          </a:xfrm>
          <a:prstGeom prst="rect">
            <a:avLst/>
          </a:prstGeom>
          <a:solidFill>
            <a:srgbClr val="FF0000">
              <a:alpha val="23000"/>
            </a:srgb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4" name="Rectangle 3"/>
          <p:cNvSpPr/>
          <p:nvPr/>
        </p:nvSpPr>
        <p:spPr>
          <a:xfrm>
            <a:off x="785813" y="6072188"/>
            <a:ext cx="1571625" cy="571500"/>
          </a:xfrm>
          <a:prstGeom prst="rect">
            <a:avLst/>
          </a:prstGeom>
          <a:solidFill>
            <a:srgbClr val="FF0000">
              <a:alpha val="23000"/>
            </a:srgb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Rounded Rectangle 4"/>
          <p:cNvSpPr/>
          <p:nvPr/>
        </p:nvSpPr>
        <p:spPr>
          <a:xfrm>
            <a:off x="1857375" y="1857375"/>
            <a:ext cx="6786563" cy="357188"/>
          </a:xfrm>
          <a:prstGeom prst="round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ooter Placeholder 5"/>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1000"/>
                                        <p:tgtEl>
                                          <p:spTgt spid="3"/>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xit" presetSubtype="4" fill="hold" grpId="1" nodeType="clickEffect">
                                  <p:stCondLst>
                                    <p:cond delay="0"/>
                                  </p:stCondLst>
                                  <p:childTnLst>
                                    <p:animEffect transition="out" filter="slide(fromBottom)">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3"/>
          <p:cNvSpPr>
            <a:spLocks noGrp="1"/>
          </p:cNvSpPr>
          <p:nvPr>
            <p:ph idx="1"/>
          </p:nvPr>
        </p:nvSpPr>
        <p:spPr>
          <a:xfrm>
            <a:off x="457200" y="1785938"/>
            <a:ext cx="8229600" cy="4500562"/>
          </a:xfrm>
        </p:spPr>
        <p:txBody>
          <a:bodyPr/>
          <a:lstStyle/>
          <a:p>
            <a:pPr algn="justLow" rtl="1" eaLnBrk="1" hangingPunct="1">
              <a:lnSpc>
                <a:spcPct val="150000"/>
              </a:lnSpc>
            </a:pPr>
            <a:r>
              <a:rPr lang="ar-SA" sz="2000" smtClean="0">
                <a:latin typeface="Times New Roman" pitchFamily="18" charset="0"/>
                <a:cs typeface="Times New Roman" pitchFamily="18" charset="0"/>
              </a:rPr>
              <a:t>واحد بازاریابی ضمن شناسایی،</a:t>
            </a:r>
            <a:r>
              <a:rPr lang="en-US"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بررسی و</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تدوین الزامات مشتریان،</a:t>
            </a:r>
            <a:r>
              <a:rPr lang="en-US"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خصوصیات و</a:t>
            </a:r>
            <a:r>
              <a:rPr lang="en-US"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الزامات چه بودن محصول را تعی</a:t>
            </a:r>
            <a:r>
              <a:rPr lang="fa-IR" sz="2000" smtClean="0">
                <a:latin typeface="Times New Roman" pitchFamily="18" charset="0"/>
                <a:cs typeface="Times New Roman" pitchFamily="18" charset="0"/>
              </a:rPr>
              <a:t>ی</a:t>
            </a:r>
            <a:r>
              <a:rPr lang="ar-SA" sz="2000" smtClean="0">
                <a:latin typeface="Times New Roman" pitchFamily="18" charset="0"/>
                <a:cs typeface="Times New Roman" pitchFamily="18" charset="0"/>
              </a:rPr>
              <a:t>ن </a:t>
            </a:r>
            <a:r>
              <a:rPr lang="fa-IR" sz="2000" smtClean="0">
                <a:latin typeface="Times New Roman" pitchFamily="18" charset="0"/>
                <a:cs typeface="Times New Roman" pitchFamily="18" charset="0"/>
              </a:rPr>
              <a:t>می کند.</a:t>
            </a:r>
          </a:p>
          <a:p>
            <a:pPr algn="justLow" rtl="1" eaLnBrk="1" hangingPunct="1">
              <a:lnSpc>
                <a:spcPct val="150000"/>
              </a:lnSpc>
            </a:pPr>
            <a:r>
              <a:rPr lang="ar-SA" sz="2000" smtClean="0">
                <a:latin typeface="Times New Roman" pitchFamily="18" charset="0"/>
                <a:cs typeface="Times New Roman" pitchFamily="18" charset="0"/>
              </a:rPr>
              <a:t>سپس بخش مهندسی،</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چگونگی تولید محصولی با خصوصیات مورد انتظار را مشخص می</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کند</a:t>
            </a:r>
            <a:r>
              <a:rPr lang="fa-IR" sz="2000" smtClean="0">
                <a:latin typeface="Times New Roman" pitchFamily="18" charset="0"/>
                <a:cs typeface="Times New Roman" pitchFamily="18" charset="0"/>
              </a:rPr>
              <a:t>.</a:t>
            </a:r>
          </a:p>
          <a:p>
            <a:pPr algn="justLow" rtl="1" eaLnBrk="1" hangingPunct="1">
              <a:lnSpc>
                <a:spcPct val="150000"/>
              </a:lnSpc>
            </a:pPr>
            <a:r>
              <a:rPr lang="ar-SA" sz="2000" smtClean="0">
                <a:latin typeface="Times New Roman" pitchFamily="18" charset="0"/>
                <a:cs typeface="Times New Roman" pitchFamily="18" charset="0"/>
              </a:rPr>
              <a:t>در قسمت بالای ماتریس،</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مشخصات فنی و مهندسی از محصول که به نحوی با خواسته های کیفی مشتریان مرتبط می</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باشد،</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درج می</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شود.</a:t>
            </a:r>
            <a:endParaRPr lang="fa-IR" sz="2000" smtClean="0">
              <a:latin typeface="Times New Roman" pitchFamily="18" charset="0"/>
              <a:cs typeface="Times New Roman" pitchFamily="18" charset="0"/>
            </a:endParaRPr>
          </a:p>
          <a:p>
            <a:pPr algn="justLow" rtl="1" eaLnBrk="1" hangingPunct="1">
              <a:lnSpc>
                <a:spcPct val="150000"/>
              </a:lnSpc>
            </a:pPr>
            <a:r>
              <a:rPr lang="ar-SA" sz="2000" smtClean="0">
                <a:latin typeface="Times New Roman" pitchFamily="18" charset="0"/>
                <a:cs typeface="Times New Roman" pitchFamily="18" charset="0"/>
              </a:rPr>
              <a:t>مشخصات مهندسی محصول </a:t>
            </a:r>
            <a:r>
              <a:rPr lang="fa-IR" sz="2000" smtClean="0">
                <a:latin typeface="Times New Roman" pitchFamily="18" charset="0"/>
                <a:cs typeface="Times New Roman" pitchFamily="18" charset="0"/>
              </a:rPr>
              <a:t>باید </a:t>
            </a:r>
            <a:r>
              <a:rPr lang="ar-SA" sz="2000" smtClean="0">
                <a:latin typeface="Times New Roman" pitchFamily="18" charset="0"/>
                <a:cs typeface="Times New Roman" pitchFamily="18" charset="0"/>
              </a:rPr>
              <a:t>به طور واضح و شفاف بیان شده و حداقل با یکی از خواسته های مشتریان ارتباط داشته باشد.</a:t>
            </a:r>
            <a:endParaRPr lang="fa-IR" sz="2000" smtClean="0">
              <a:latin typeface="Times New Roman" pitchFamily="18" charset="0"/>
              <a:cs typeface="Times New Roman" pitchFamily="18" charset="0"/>
            </a:endParaRPr>
          </a:p>
          <a:p>
            <a:pPr algn="justLow" rtl="1" eaLnBrk="1" hangingPunct="1">
              <a:lnSpc>
                <a:spcPct val="150000"/>
              </a:lnSpc>
            </a:pPr>
            <a:r>
              <a:rPr lang="ar-SA" sz="2000" smtClean="0">
                <a:latin typeface="Times New Roman" pitchFamily="18" charset="0"/>
                <a:cs typeface="Times New Roman" pitchFamily="18" charset="0"/>
              </a:rPr>
              <a:t>تمامی مشخصات فنی و</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مهندسی محصول،(وزن،طول،حجم،قطرو...)باید قابل اندازه گیری بوده و</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به طور واضح،</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شفاف و</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بدون ابهام عنوان شده باشد.</a:t>
            </a:r>
            <a:endParaRPr lang="en-US" sz="2000" smtClean="0">
              <a:latin typeface="Times New Roman" pitchFamily="18" charset="0"/>
              <a:cs typeface="Times New Roman" pitchFamily="18" charset="0"/>
            </a:endParaRPr>
          </a:p>
        </p:txBody>
      </p:sp>
      <p:sp>
        <p:nvSpPr>
          <p:cNvPr id="57347" name="Title 1"/>
          <p:cNvSpPr txBox="1">
            <a:spLocks/>
          </p:cNvSpPr>
          <p:nvPr/>
        </p:nvSpPr>
        <p:spPr bwMode="auto">
          <a:xfrm>
            <a:off x="500063" y="785813"/>
            <a:ext cx="8358187" cy="571500"/>
          </a:xfrm>
          <a:prstGeom prst="rect">
            <a:avLst/>
          </a:prstGeom>
          <a:noFill/>
          <a:ln w="9525">
            <a:noFill/>
            <a:miter lim="800000"/>
            <a:headEnd/>
            <a:tailEnd/>
          </a:ln>
        </p:spPr>
        <p:txBody>
          <a:bodyPr lIns="0" rIns="0" bIns="0" anchor="b"/>
          <a:lstStyle/>
          <a:p>
            <a:pPr algn="r" rtl="1"/>
            <a:r>
              <a:rPr lang="fa-IR" sz="2100" b="1">
                <a:solidFill>
                  <a:schemeClr val="tx2"/>
                </a:solidFill>
                <a:cs typeface="Arial" pitchFamily="34" charset="0"/>
              </a:rPr>
              <a:t>4- تبدیل الزامات و خواسته های کیفی به مشخصه های فنی و مهندسی محصول (</a:t>
            </a:r>
            <a:r>
              <a:rPr lang="en-US" sz="2100" b="1">
                <a:solidFill>
                  <a:schemeClr val="tx2"/>
                </a:solidFill>
                <a:cs typeface="Arial" pitchFamily="34" charset="0"/>
              </a:rPr>
              <a:t>HOWs</a:t>
            </a:r>
            <a:r>
              <a:rPr lang="fa-IR" sz="2100" b="1">
                <a:solidFill>
                  <a:schemeClr val="tx2"/>
                </a:solidFill>
                <a:cs typeface="Arial" pitchFamily="34" charset="0"/>
              </a:rPr>
              <a:t>):</a:t>
            </a:r>
            <a:endParaRPr lang="en-US" sz="2100">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srcRect/>
          <a:stretch>
            <a:fillRect/>
          </a:stretch>
        </p:blipFill>
        <p:spPr bwMode="auto">
          <a:xfrm>
            <a:off x="214313" y="142875"/>
            <a:ext cx="8572500" cy="664368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 name="Rounded Rectangle 4"/>
          <p:cNvSpPr/>
          <p:nvPr/>
        </p:nvSpPr>
        <p:spPr>
          <a:xfrm>
            <a:off x="3643313" y="2714625"/>
            <a:ext cx="4071937" cy="357188"/>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643813" y="214313"/>
            <a:ext cx="428625" cy="6500812"/>
          </a:xfrm>
          <a:prstGeom prst="rect">
            <a:avLst/>
          </a:prstGeom>
          <a:solidFill>
            <a:srgbClr val="C0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072438" y="214313"/>
            <a:ext cx="357187" cy="6500812"/>
          </a:xfrm>
          <a:prstGeom prst="rect">
            <a:avLst/>
          </a:prstGeom>
          <a:solidFill>
            <a:srgbClr val="C0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29625" y="214313"/>
            <a:ext cx="357188" cy="6500812"/>
          </a:xfrm>
          <a:prstGeom prst="rect">
            <a:avLst/>
          </a:prstGeom>
          <a:solidFill>
            <a:srgbClr val="C0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8"/>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To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Top)">
                                      <p:cBhvr>
                                        <p:cTn id="17" dur="1000"/>
                                        <p:tgtEl>
                                          <p:spTgt spid="7"/>
                                        </p:tgtEl>
                                      </p:cBhvr>
                                    </p:animEffect>
                                  </p:childTnLst>
                                </p:cTn>
                              </p:par>
                            </p:childTnLst>
                          </p:cTn>
                        </p:par>
                        <p:par>
                          <p:cTn id="18" fill="hold">
                            <p:stCondLst>
                              <p:cond delay="1000"/>
                            </p:stCondLst>
                            <p:childTnLst>
                              <p:par>
                                <p:cTn id="19" presetID="1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To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3"/>
          <p:cNvSpPr>
            <a:spLocks noGrp="1"/>
          </p:cNvSpPr>
          <p:nvPr>
            <p:ph idx="1"/>
          </p:nvPr>
        </p:nvSpPr>
        <p:spPr>
          <a:xfrm>
            <a:off x="457200" y="1785938"/>
            <a:ext cx="8229600" cy="4857750"/>
          </a:xfrm>
        </p:spPr>
        <p:txBody>
          <a:bodyPr/>
          <a:lstStyle/>
          <a:p>
            <a:pPr algn="justLow" rtl="1" eaLnBrk="1" hangingPunct="1">
              <a:lnSpc>
                <a:spcPct val="150000"/>
              </a:lnSpc>
            </a:pPr>
            <a:r>
              <a:rPr lang="ar-SA" sz="2000" smtClean="0">
                <a:latin typeface="Times New Roman" pitchFamily="18" charset="0"/>
                <a:cs typeface="Times New Roman" pitchFamily="18" charset="0"/>
              </a:rPr>
              <a:t>میزان تاثیر هر یک از خصوصیات فنی محصول </a:t>
            </a:r>
            <a:r>
              <a:rPr lang="en-US" sz="2000" smtClean="0">
                <a:latin typeface="Times New Roman" pitchFamily="18" charset="0"/>
                <a:cs typeface="Times New Roman" pitchFamily="18" charset="0"/>
              </a:rPr>
              <a:t>HOWs</a:t>
            </a:r>
            <a:r>
              <a:rPr lang="ar-SA" sz="2000" smtClean="0">
                <a:latin typeface="Times New Roman" pitchFamily="18" charset="0"/>
                <a:cs typeface="Times New Roman" pitchFamily="18" charset="0"/>
              </a:rPr>
              <a:t> در خواسته ها و الزامات مشتری </a:t>
            </a:r>
            <a:r>
              <a:rPr lang="en-US" sz="2000" smtClean="0">
                <a:latin typeface="Times New Roman" pitchFamily="18" charset="0"/>
                <a:cs typeface="Times New Roman" pitchFamily="18" charset="0"/>
              </a:rPr>
              <a:t>WHATs</a:t>
            </a:r>
            <a:r>
              <a:rPr lang="ar-SA" sz="2000" smtClean="0">
                <a:latin typeface="Times New Roman" pitchFamily="18" charset="0"/>
                <a:cs typeface="Times New Roman" pitchFamily="18" charset="0"/>
              </a:rPr>
              <a:t> با ماتریس ارتباطات خانه کیفیت ، مشخص و ارئه می گردد.</a:t>
            </a:r>
            <a:endParaRPr lang="fa-IR" sz="2000" smtClean="0">
              <a:latin typeface="Times New Roman" pitchFamily="18" charset="0"/>
              <a:cs typeface="Times New Roman" pitchFamily="18" charset="0"/>
            </a:endParaRPr>
          </a:p>
          <a:p>
            <a:pPr algn="justLow" rtl="1" eaLnBrk="1" hangingPunct="1">
              <a:lnSpc>
                <a:spcPct val="150000"/>
              </a:lnSpc>
            </a:pPr>
            <a:r>
              <a:rPr lang="ar-SA" sz="2000" smtClean="0">
                <a:latin typeface="Times New Roman" pitchFamily="18" charset="0"/>
                <a:cs typeface="Times New Roman" pitchFamily="18" charset="0"/>
              </a:rPr>
              <a:t>تیم اجرایی </a:t>
            </a:r>
            <a:r>
              <a:rPr lang="en-US" sz="2000" smtClean="0">
                <a:latin typeface="Times New Roman" pitchFamily="18" charset="0"/>
                <a:cs typeface="Times New Roman" pitchFamily="18" charset="0"/>
              </a:rPr>
              <a:t>QFD</a:t>
            </a:r>
            <a:r>
              <a:rPr lang="ar-SA" sz="2000" smtClean="0">
                <a:latin typeface="Times New Roman" pitchFamily="18" charset="0"/>
                <a:cs typeface="Times New Roman" pitchFamily="18" charset="0"/>
              </a:rPr>
              <a:t> ارتباطات مورد نظر را با توجه به نظرات مهندسان و متخصصان با تجربه سازمان ، نظرات مشتریان ، داده های آماری و .. تعیین می کند.</a:t>
            </a:r>
            <a:endParaRPr lang="fa-IR" sz="2000" smtClean="0">
              <a:latin typeface="Times New Roman" pitchFamily="18" charset="0"/>
              <a:cs typeface="Times New Roman" pitchFamily="18" charset="0"/>
            </a:endParaRPr>
          </a:p>
          <a:p>
            <a:pPr algn="justLow" rtl="1" eaLnBrk="1" hangingPunct="1">
              <a:lnSpc>
                <a:spcPct val="150000"/>
              </a:lnSpc>
            </a:pPr>
            <a:r>
              <a:rPr lang="ar-SA" sz="2000" smtClean="0">
                <a:latin typeface="Times New Roman" pitchFamily="18" charset="0"/>
                <a:cs typeface="Times New Roman" pitchFamily="18" charset="0"/>
              </a:rPr>
              <a:t>در منابع گوناگون ،میزان ارتباط هر یک از نیازمندی ها با خصوصیات فنی با علامت ها و اشکال متنوعی نشان داده می شود .</a:t>
            </a:r>
            <a:endParaRPr lang="fa-IR" sz="2000" smtClean="0">
              <a:latin typeface="Times New Roman" pitchFamily="18" charset="0"/>
              <a:cs typeface="Times New Roman" pitchFamily="18" charset="0"/>
            </a:endParaRPr>
          </a:p>
          <a:p>
            <a:pPr lvl="2" algn="justLow" rtl="1" eaLnBrk="1" hangingPunct="1">
              <a:lnSpc>
                <a:spcPct val="150000"/>
              </a:lnSpc>
            </a:pPr>
            <a:r>
              <a:rPr lang="fa-IR" sz="1500" b="1" smtClean="0">
                <a:latin typeface="Times New Roman" pitchFamily="18" charset="0"/>
                <a:cs typeface="Times New Roman" pitchFamily="18" charset="0"/>
              </a:rPr>
              <a:t>رابطه قوی معادل 9 امتیاز : </a:t>
            </a:r>
            <a:r>
              <a:rPr lang="ar-SA" sz="2400" b="1" smtClean="0">
                <a:latin typeface="Times New Roman" pitchFamily="18" charset="0"/>
                <a:cs typeface="Times New Roman" pitchFamily="18" charset="0"/>
              </a:rPr>
              <a:t>●</a:t>
            </a:r>
            <a:endParaRPr lang="fa-IR" sz="1500" b="1" smtClean="0">
              <a:latin typeface="Times New Roman" pitchFamily="18" charset="0"/>
              <a:cs typeface="Times New Roman" pitchFamily="18" charset="0"/>
            </a:endParaRPr>
          </a:p>
          <a:p>
            <a:pPr lvl="2" algn="justLow" rtl="1" eaLnBrk="1" hangingPunct="1">
              <a:lnSpc>
                <a:spcPct val="150000"/>
              </a:lnSpc>
            </a:pPr>
            <a:r>
              <a:rPr lang="fa-IR" sz="1500" b="1" smtClean="0">
                <a:latin typeface="Times New Roman" pitchFamily="18" charset="0"/>
                <a:cs typeface="Times New Roman" pitchFamily="18" charset="0"/>
              </a:rPr>
              <a:t>رابطه متوسط معادل 3 امتیاز : </a:t>
            </a:r>
            <a:r>
              <a:rPr lang="fa-IR" sz="2400" b="1" smtClean="0">
                <a:latin typeface="Times New Roman" pitchFamily="18" charset="0"/>
                <a:cs typeface="Times New Roman" pitchFamily="18" charset="0"/>
              </a:rPr>
              <a:t>○</a:t>
            </a:r>
            <a:endParaRPr lang="fa-IR" sz="1500" b="1" smtClean="0">
              <a:latin typeface="Times New Roman" pitchFamily="18" charset="0"/>
              <a:cs typeface="Times New Roman" pitchFamily="18" charset="0"/>
            </a:endParaRPr>
          </a:p>
          <a:p>
            <a:pPr lvl="2" algn="justLow" rtl="1" eaLnBrk="1" hangingPunct="1">
              <a:lnSpc>
                <a:spcPct val="150000"/>
              </a:lnSpc>
            </a:pPr>
            <a:r>
              <a:rPr lang="fa-IR" sz="1500" b="1" smtClean="0">
                <a:latin typeface="Times New Roman" pitchFamily="18" charset="0"/>
                <a:cs typeface="Times New Roman" pitchFamily="18" charset="0"/>
              </a:rPr>
              <a:t>رابطه ضعیف معادل 1 امتیاز : </a:t>
            </a:r>
            <a:r>
              <a:rPr lang="fa-IR" sz="2400" b="1" smtClean="0">
                <a:latin typeface="Times New Roman" pitchFamily="18" charset="0"/>
                <a:cs typeface="Times New Roman" pitchFamily="18" charset="0"/>
              </a:rPr>
              <a:t>∆</a:t>
            </a:r>
            <a:endParaRPr lang="en-US" sz="1500" b="1" smtClean="0">
              <a:latin typeface="Times New Roman" pitchFamily="18" charset="0"/>
              <a:cs typeface="Times New Roman" pitchFamily="18" charset="0"/>
            </a:endParaRPr>
          </a:p>
        </p:txBody>
      </p:sp>
      <p:sp>
        <p:nvSpPr>
          <p:cNvPr id="59395" name="Title 1"/>
          <p:cNvSpPr txBox="1">
            <a:spLocks/>
          </p:cNvSpPr>
          <p:nvPr/>
        </p:nvSpPr>
        <p:spPr bwMode="auto">
          <a:xfrm>
            <a:off x="428625" y="785813"/>
            <a:ext cx="8429625" cy="571500"/>
          </a:xfrm>
          <a:prstGeom prst="rect">
            <a:avLst/>
          </a:prstGeom>
          <a:noFill/>
          <a:ln w="9525">
            <a:noFill/>
            <a:miter lim="800000"/>
            <a:headEnd/>
            <a:tailEnd/>
          </a:ln>
        </p:spPr>
        <p:txBody>
          <a:bodyPr lIns="0" rIns="0" bIns="0" anchor="b"/>
          <a:lstStyle/>
          <a:p>
            <a:pPr algn="r" rtl="1"/>
            <a:r>
              <a:rPr lang="fa-IR" b="1">
                <a:solidFill>
                  <a:schemeClr val="tx2"/>
                </a:solidFill>
                <a:cs typeface="Arial" pitchFamily="34" charset="0"/>
              </a:rPr>
              <a:t>5- </a:t>
            </a:r>
            <a:r>
              <a:rPr lang="ar-SA" b="1">
                <a:solidFill>
                  <a:schemeClr val="tx2"/>
                </a:solidFill>
                <a:cs typeface="Arial" pitchFamily="34" charset="0"/>
              </a:rPr>
              <a:t>تعیین میزان ارتباط میان خواسته ها و الزامات کیفی مشتریان و مشخصه های فنی در ماتریس ارتباطات</a:t>
            </a:r>
            <a:r>
              <a:rPr lang="fa-IR" b="1">
                <a:solidFill>
                  <a:schemeClr val="tx2"/>
                </a:solidFill>
                <a:cs typeface="Arial" pitchFamily="34" charset="0"/>
              </a:rPr>
              <a:t> :</a:t>
            </a:r>
            <a:endParaRPr lang="en-US" b="1">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r" rtl="1" eaLnBrk="1" hangingPunct="1"/>
            <a:r>
              <a:rPr lang="fa-IR" b="1" smtClean="0">
                <a:latin typeface="Arial" pitchFamily="34" charset="0"/>
                <a:cs typeface="Arial" pitchFamily="34" charset="0"/>
              </a:rPr>
              <a:t>مقدمه :</a:t>
            </a:r>
            <a:endParaRPr lang="en-US" smtClean="0">
              <a:latin typeface="Arial" pitchFamily="34" charset="0"/>
              <a:cs typeface="Arial" pitchFamily="34" charset="0"/>
            </a:endParaRPr>
          </a:p>
        </p:txBody>
      </p:sp>
      <p:sp>
        <p:nvSpPr>
          <p:cNvPr id="15363" name="Content Placeholder 3"/>
          <p:cNvSpPr>
            <a:spLocks noGrp="1"/>
          </p:cNvSpPr>
          <p:nvPr>
            <p:ph idx="1"/>
          </p:nvPr>
        </p:nvSpPr>
        <p:spPr/>
        <p:txBody>
          <a:bodyPr/>
          <a:lstStyle/>
          <a:p>
            <a:pPr algn="justLow" rtl="1" eaLnBrk="1" hangingPunct="1"/>
            <a:r>
              <a:rPr lang="ar-SA" sz="2800" b="1" smtClean="0">
                <a:latin typeface="Arial" pitchFamily="34" charset="0"/>
                <a:cs typeface="Arial" pitchFamily="34" charset="0"/>
              </a:rPr>
              <a:t>شرکتهایی که </a:t>
            </a:r>
            <a:r>
              <a:rPr lang="en-US" sz="2800" b="1" smtClean="0">
                <a:latin typeface="Arial" pitchFamily="34" charset="0"/>
                <a:cs typeface="Arial" pitchFamily="34" charset="0"/>
              </a:rPr>
              <a:t>QFD</a:t>
            </a:r>
            <a:r>
              <a:rPr lang="fa-IR" sz="2800" b="1" smtClean="0">
                <a:latin typeface="Arial" pitchFamily="34" charset="0"/>
                <a:cs typeface="Arial" pitchFamily="34" charset="0"/>
              </a:rPr>
              <a:t> </a:t>
            </a:r>
            <a:r>
              <a:rPr lang="ar-SA" sz="2800" b="1" smtClean="0">
                <a:latin typeface="Arial" pitchFamily="34" charset="0"/>
                <a:cs typeface="Arial" pitchFamily="34" charset="0"/>
              </a:rPr>
              <a:t>را بکار گرفتند ادعا دارند که در آنها دوره زمانی  طراحی به نصف و تغییرات مهندسی به دو سوم تقلیل یافته و پاسخگویی به تقاضاهای مشتریان بهتر از پیش صورت می گیرد</a:t>
            </a:r>
            <a:r>
              <a:rPr lang="fa-IR" sz="2800" b="1" smtClean="0">
                <a:latin typeface="Arial" pitchFamily="34" charset="0"/>
                <a:cs typeface="Arial" pitchFamily="34" charset="0"/>
              </a:rPr>
              <a:t>.</a:t>
            </a:r>
          </a:p>
          <a:p>
            <a:pPr algn="justLow" rtl="1" eaLnBrk="1" hangingPunct="1"/>
            <a:endParaRPr lang="fa-IR" sz="2800" b="1" smtClean="0">
              <a:latin typeface="Arial" pitchFamily="34" charset="0"/>
              <a:cs typeface="Arial" pitchFamily="34" charset="0"/>
            </a:endParaRPr>
          </a:p>
          <a:p>
            <a:pPr algn="justLow" rtl="1" eaLnBrk="1" hangingPunct="1"/>
            <a:r>
              <a:rPr lang="ar-SA" sz="2800" b="1" smtClean="0">
                <a:latin typeface="Arial" pitchFamily="34" charset="0"/>
                <a:cs typeface="Arial" pitchFamily="34" charset="0"/>
              </a:rPr>
              <a:t>استفاده از این روش باعث درک کامل کلیه کارکنان طراحی و تولید از خواسته های مشخص مشتری شده و در نتیجه آنچه که تولید می</a:t>
            </a:r>
            <a:r>
              <a:rPr lang="fa-IR" sz="2800" b="1" smtClean="0">
                <a:latin typeface="Arial" pitchFamily="34" charset="0"/>
                <a:cs typeface="Arial" pitchFamily="34" charset="0"/>
              </a:rPr>
              <a:t> </a:t>
            </a:r>
            <a:r>
              <a:rPr lang="ar-SA" sz="2800" b="1" smtClean="0">
                <a:latin typeface="Arial" pitchFamily="34" charset="0"/>
                <a:cs typeface="Arial" pitchFamily="34" charset="0"/>
              </a:rPr>
              <a:t>شود تا حدود زیادی همان چیزی خواهد بود که مشتری درخواست کرده است.</a:t>
            </a:r>
            <a:endParaRPr lang="en-US" sz="2800" b="1" smtClean="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srcRect/>
          <a:stretch>
            <a:fillRect/>
          </a:stretch>
        </p:blipFill>
        <p:spPr bwMode="auto">
          <a:xfrm>
            <a:off x="142875" y="214313"/>
            <a:ext cx="8842375" cy="635793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 name="Rounded Rectangle 4"/>
          <p:cNvSpPr/>
          <p:nvPr/>
        </p:nvSpPr>
        <p:spPr>
          <a:xfrm>
            <a:off x="857250" y="4714875"/>
            <a:ext cx="5500688" cy="214313"/>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572125" y="285750"/>
            <a:ext cx="357188" cy="4429125"/>
          </a:xfrm>
          <a:prstGeom prst="rect">
            <a:avLst/>
          </a:prstGeom>
          <a:solidFill>
            <a:srgbClr val="C0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929313" y="285750"/>
            <a:ext cx="428625" cy="4429125"/>
          </a:xfrm>
          <a:prstGeom prst="rect">
            <a:avLst/>
          </a:prstGeom>
          <a:solidFill>
            <a:srgbClr val="C0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6715125" y="4357688"/>
            <a:ext cx="357188" cy="357187"/>
          </a:xfrm>
          <a:prstGeom prst="ellipse">
            <a:avLst/>
          </a:prstGeom>
          <a:solidFill>
            <a:srgbClr val="00B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ooter Placeholder 7"/>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3"/>
          <p:cNvSpPr>
            <a:spLocks noGrp="1"/>
          </p:cNvSpPr>
          <p:nvPr>
            <p:ph idx="1"/>
          </p:nvPr>
        </p:nvSpPr>
        <p:spPr>
          <a:xfrm>
            <a:off x="457200" y="1785938"/>
            <a:ext cx="8229600" cy="1928812"/>
          </a:xfrm>
        </p:spPr>
        <p:txBody>
          <a:bodyPr/>
          <a:lstStyle/>
          <a:p>
            <a:pPr algn="justLow" rtl="1" eaLnBrk="1" hangingPunct="1">
              <a:lnSpc>
                <a:spcPct val="150000"/>
              </a:lnSpc>
              <a:defRPr/>
            </a:pPr>
            <a:r>
              <a:rPr lang="ar-SA" sz="2000" dirty="0" smtClean="0">
                <a:latin typeface="Times New Roman" pitchFamily="18" charset="0"/>
                <a:cs typeface="Times New Roman" pitchFamily="18" charset="0"/>
              </a:rPr>
              <a:t>فرایندی شبیه به آنچه در </a:t>
            </a:r>
            <a:r>
              <a:rPr lang="fa-IR" sz="2000" dirty="0" smtClean="0">
                <a:latin typeface="Times New Roman" pitchFamily="18" charset="0"/>
                <a:cs typeface="Times New Roman" pitchFamily="18" charset="0"/>
              </a:rPr>
              <a:t>گام سوم در </a:t>
            </a:r>
            <a:r>
              <a:rPr lang="ar-SA" sz="2000" dirty="0" smtClean="0">
                <a:latin typeface="Times New Roman" pitchFamily="18" charset="0"/>
                <a:cs typeface="Times New Roman" pitchFamily="18" charset="0"/>
              </a:rPr>
              <a:t>مورد خواسته ها و الزامات مشتریان انجام شد این بار در مورد الزامات فنی و مهندسی محصول انجام می گیرد.</a:t>
            </a:r>
            <a:endParaRPr lang="fa-IR" sz="2000" dirty="0" smtClean="0">
              <a:latin typeface="Times New Roman" pitchFamily="18" charset="0"/>
              <a:cs typeface="Times New Roman" pitchFamily="18" charset="0"/>
            </a:endParaRPr>
          </a:p>
          <a:p>
            <a:pPr algn="justLow" rtl="1" eaLnBrk="1" hangingPunct="1">
              <a:lnSpc>
                <a:spcPct val="150000"/>
              </a:lnSpc>
              <a:defRPr/>
            </a:pPr>
            <a:r>
              <a:rPr lang="ar-SA" sz="2000" dirty="0" smtClean="0">
                <a:latin typeface="Times New Roman" pitchFamily="18" charset="0"/>
                <a:cs typeface="Times New Roman" pitchFamily="18" charset="0"/>
              </a:rPr>
              <a:t>درانجام این قسمت از خانه کیفیت از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متخصصان داخلی</a:t>
            </a:r>
            <a:r>
              <a:rPr lang="ar-SA" sz="2000" dirty="0" smtClean="0">
                <a:latin typeface="Times New Roman" pitchFamily="18" charset="0"/>
                <a:cs typeface="Times New Roman" pitchFamily="18" charset="0"/>
              </a:rPr>
              <a:t> و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نیروی انسانی با</a:t>
            </a:r>
            <a:r>
              <a:rPr lang="fa-IR"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ar-SA"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تجربه سازمان</a:t>
            </a:r>
            <a:r>
              <a:rPr lang="ar-SA" sz="2000" dirty="0" smtClean="0">
                <a:latin typeface="Times New Roman" pitchFamily="18" charset="0"/>
                <a:cs typeface="Times New Roman" pitchFamily="18" charset="0"/>
              </a:rPr>
              <a:t> به نحو مطلوب </a:t>
            </a:r>
            <a:r>
              <a:rPr lang="fa-IR" sz="2000" dirty="0" smtClean="0">
                <a:latin typeface="Times New Roman" pitchFamily="18" charset="0"/>
                <a:cs typeface="Times New Roman" pitchFamily="18" charset="0"/>
              </a:rPr>
              <a:t>و</a:t>
            </a:r>
            <a:r>
              <a:rPr lang="ar-SA" sz="2000" dirty="0" smtClean="0">
                <a:latin typeface="Times New Roman" pitchFamily="18" charset="0"/>
                <a:cs typeface="Times New Roman" pitchFamily="18" charset="0"/>
              </a:rPr>
              <a:t> موثری استفاده </a:t>
            </a:r>
            <a:r>
              <a:rPr lang="fa-IR" sz="2000" dirty="0" smtClean="0">
                <a:latin typeface="Times New Roman" pitchFamily="18" charset="0"/>
                <a:cs typeface="Times New Roman" pitchFamily="18" charset="0"/>
              </a:rPr>
              <a:t>می شود</a:t>
            </a:r>
            <a:r>
              <a:rPr lang="ar-SA"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sp>
        <p:nvSpPr>
          <p:cNvPr id="61443" name="Title 1"/>
          <p:cNvSpPr txBox="1">
            <a:spLocks/>
          </p:cNvSpPr>
          <p:nvPr/>
        </p:nvSpPr>
        <p:spPr bwMode="auto">
          <a:xfrm>
            <a:off x="2928938" y="785813"/>
            <a:ext cx="5929312" cy="571500"/>
          </a:xfrm>
          <a:prstGeom prst="rect">
            <a:avLst/>
          </a:prstGeom>
          <a:noFill/>
          <a:ln w="9525">
            <a:noFill/>
            <a:miter lim="800000"/>
            <a:headEnd/>
            <a:tailEnd/>
          </a:ln>
        </p:spPr>
        <p:txBody>
          <a:bodyPr lIns="0" rIns="0" bIns="0" anchor="b"/>
          <a:lstStyle/>
          <a:p>
            <a:pPr algn="r" rtl="1"/>
            <a:r>
              <a:rPr lang="fa-IR" sz="2400" b="1">
                <a:solidFill>
                  <a:schemeClr val="tx2"/>
                </a:solidFill>
                <a:cs typeface="Arial" pitchFamily="34" charset="0"/>
              </a:rPr>
              <a:t>6- </a:t>
            </a:r>
            <a:r>
              <a:rPr lang="ar-SA" sz="2400" b="1">
                <a:solidFill>
                  <a:schemeClr val="tx2"/>
                </a:solidFill>
                <a:cs typeface="Arial" pitchFamily="34" charset="0"/>
              </a:rPr>
              <a:t>ارزیابی رقبا با در نظر گرفتن الزامات فنی و مهندسی </a:t>
            </a:r>
            <a:r>
              <a:rPr lang="fa-IR" sz="2400" b="1">
                <a:solidFill>
                  <a:schemeClr val="tx2"/>
                </a:solidFill>
                <a:cs typeface="Arial" pitchFamily="34" charset="0"/>
              </a:rPr>
              <a:t>:</a:t>
            </a:r>
            <a:endParaRPr lang="en-US" sz="2400" b="1">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srcRect/>
          <a:stretch>
            <a:fillRect/>
          </a:stretch>
        </p:blipFill>
        <p:spPr bwMode="auto">
          <a:xfrm>
            <a:off x="214313" y="214313"/>
            <a:ext cx="8691562" cy="64293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Rectangle 2"/>
          <p:cNvSpPr/>
          <p:nvPr/>
        </p:nvSpPr>
        <p:spPr>
          <a:xfrm>
            <a:off x="1571625" y="5715000"/>
            <a:ext cx="6215063" cy="928688"/>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rot="5400000">
            <a:off x="3679031" y="3250407"/>
            <a:ext cx="6429375" cy="357188"/>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4"/>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To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3"/>
          <p:cNvSpPr>
            <a:spLocks noGrp="1"/>
          </p:cNvSpPr>
          <p:nvPr>
            <p:ph idx="1"/>
          </p:nvPr>
        </p:nvSpPr>
        <p:spPr>
          <a:xfrm>
            <a:off x="457200" y="1785938"/>
            <a:ext cx="8229600" cy="4857750"/>
          </a:xfrm>
        </p:spPr>
        <p:txBody>
          <a:bodyPr/>
          <a:lstStyle/>
          <a:p>
            <a:pPr algn="justLow" rtl="1" eaLnBrk="1" hangingPunct="1">
              <a:lnSpc>
                <a:spcPct val="150000"/>
              </a:lnSpc>
            </a:pPr>
            <a:r>
              <a:rPr lang="ar-SA" sz="2400" smtClean="0">
                <a:latin typeface="Times New Roman" pitchFamily="18" charset="0"/>
                <a:cs typeface="Times New Roman" pitchFamily="18" charset="0"/>
              </a:rPr>
              <a:t>میزان بهبود و افزایش هر یک از الزامات کیفی مشتریان ( نسبت بهبود)</a:t>
            </a:r>
            <a:endParaRPr lang="fa-IR" sz="2400" smtClean="0">
              <a:latin typeface="Times New Roman" pitchFamily="18" charset="0"/>
              <a:cs typeface="Times New Roman" pitchFamily="18" charset="0"/>
            </a:endParaRPr>
          </a:p>
          <a:p>
            <a:pPr lvl="2" algn="justLow" rtl="1" eaLnBrk="1" hangingPunct="1">
              <a:lnSpc>
                <a:spcPct val="150000"/>
              </a:lnSpc>
            </a:pPr>
            <a:r>
              <a:rPr lang="fa-IR" sz="1900" smtClean="0">
                <a:latin typeface="Times New Roman" pitchFamily="18" charset="0"/>
                <a:cs typeface="Times New Roman" pitchFamily="18" charset="0"/>
              </a:rPr>
              <a:t>نسبت بهبود = برنامه سازمان(</a:t>
            </a:r>
            <a:r>
              <a:rPr lang="en-US" sz="1900" smtClean="0">
                <a:latin typeface="Times New Roman" pitchFamily="18" charset="0"/>
                <a:cs typeface="Times New Roman" pitchFamily="18" charset="0"/>
              </a:rPr>
              <a:t>P</a:t>
            </a:r>
            <a:r>
              <a:rPr lang="fa-IR" sz="1900" smtClean="0">
                <a:latin typeface="Times New Roman" pitchFamily="18" charset="0"/>
                <a:cs typeface="Times New Roman" pitchFamily="18" charset="0"/>
              </a:rPr>
              <a:t>) / وضعیت کنونی(</a:t>
            </a:r>
            <a:r>
              <a:rPr lang="en-US" sz="1900" smtClean="0">
                <a:latin typeface="Times New Roman" pitchFamily="18" charset="0"/>
                <a:cs typeface="Times New Roman" pitchFamily="18" charset="0"/>
              </a:rPr>
              <a:t>N</a:t>
            </a:r>
            <a:r>
              <a:rPr lang="fa-IR" sz="1900" smtClean="0">
                <a:latin typeface="Times New Roman" pitchFamily="18" charset="0"/>
                <a:cs typeface="Times New Roman" pitchFamily="18" charset="0"/>
              </a:rPr>
              <a:t>)</a:t>
            </a:r>
          </a:p>
          <a:p>
            <a:pPr algn="justLow" rtl="1" eaLnBrk="1" hangingPunct="1">
              <a:lnSpc>
                <a:spcPct val="150000"/>
              </a:lnSpc>
            </a:pPr>
            <a:r>
              <a:rPr lang="ar-SA" sz="2400" smtClean="0">
                <a:latin typeface="Times New Roman" pitchFamily="18" charset="0"/>
                <a:cs typeface="Times New Roman" pitchFamily="18" charset="0"/>
              </a:rPr>
              <a:t>ضریب تصحیح</a:t>
            </a:r>
            <a:endParaRPr lang="fa-IR" sz="2400" smtClean="0">
              <a:latin typeface="Times New Roman" pitchFamily="18" charset="0"/>
              <a:cs typeface="Times New Roman" pitchFamily="18" charset="0"/>
            </a:endParaRPr>
          </a:p>
          <a:p>
            <a:pPr lvl="2" algn="justLow" rtl="1" eaLnBrk="1" hangingPunct="1">
              <a:lnSpc>
                <a:spcPct val="150000"/>
              </a:lnSpc>
            </a:pPr>
            <a:r>
              <a:rPr lang="ar-SA" sz="1800" smtClean="0">
                <a:latin typeface="Times New Roman" pitchFamily="18" charset="0"/>
                <a:cs typeface="Times New Roman" pitchFamily="18" charset="0"/>
              </a:rPr>
              <a:t>مشخصه ها</a:t>
            </a:r>
            <a:r>
              <a:rPr lang="fa-IR" sz="1800" smtClean="0">
                <a:latin typeface="Times New Roman" pitchFamily="18" charset="0"/>
                <a:cs typeface="Times New Roman" pitchFamily="18" charset="0"/>
              </a:rPr>
              <a:t>یی</a:t>
            </a:r>
            <a:r>
              <a:rPr lang="ar-SA" sz="1800" smtClean="0">
                <a:latin typeface="Times New Roman" pitchFamily="18" charset="0"/>
                <a:cs typeface="Times New Roman" pitchFamily="18" charset="0"/>
              </a:rPr>
              <a:t> که از درجه اهمیت بالایی در نزد مشتریان برخوردار بوه و ارا</a:t>
            </a:r>
            <a:r>
              <a:rPr lang="fa-IR" sz="1800" smtClean="0">
                <a:latin typeface="Times New Roman" pitchFamily="18" charset="0"/>
                <a:cs typeface="Times New Roman" pitchFamily="18" charset="0"/>
              </a:rPr>
              <a:t>ئ</a:t>
            </a:r>
            <a:r>
              <a:rPr lang="ar-SA" sz="1800" smtClean="0">
                <a:latin typeface="Times New Roman" pitchFamily="18" charset="0"/>
                <a:cs typeface="Times New Roman" pitchFamily="18" charset="0"/>
              </a:rPr>
              <a:t>ه آنها در سطحی مطلوب موجب ایجاد انگیزه و رضایت بسیار زیادی در آنها می شود، ضریب </a:t>
            </a:r>
            <a:r>
              <a:rPr lang="fa-IR" sz="1800" smtClean="0">
                <a:latin typeface="Times New Roman" pitchFamily="18" charset="0"/>
                <a:cs typeface="Times New Roman" pitchFamily="18" charset="0"/>
              </a:rPr>
              <a:t>1.5</a:t>
            </a:r>
            <a:r>
              <a:rPr lang="ar-SA" sz="1800" smtClean="0">
                <a:latin typeface="Times New Roman" pitchFamily="18" charset="0"/>
                <a:cs typeface="Times New Roman" pitchFamily="18" charset="0"/>
              </a:rPr>
              <a:t> را </a:t>
            </a:r>
            <a:r>
              <a:rPr lang="fa-IR" sz="1800" smtClean="0">
                <a:latin typeface="Times New Roman" pitchFamily="18" charset="0"/>
                <a:cs typeface="Times New Roman" pitchFamily="18" charset="0"/>
              </a:rPr>
              <a:t>می گیرد.</a:t>
            </a:r>
          </a:p>
          <a:p>
            <a:pPr lvl="2" algn="justLow" rtl="1" eaLnBrk="1" hangingPunct="1">
              <a:lnSpc>
                <a:spcPct val="150000"/>
              </a:lnSpc>
            </a:pPr>
            <a:r>
              <a:rPr lang="ar-SA" sz="1800" smtClean="0">
                <a:latin typeface="Times New Roman" pitchFamily="18" charset="0"/>
                <a:cs typeface="Times New Roman" pitchFamily="18" charset="0"/>
              </a:rPr>
              <a:t>مواردی که موجبات رضایت مشتریان را باعث</a:t>
            </a:r>
            <a:r>
              <a:rPr lang="fa-IR" sz="1800" smtClean="0">
                <a:latin typeface="Times New Roman" pitchFamily="18" charset="0"/>
                <a:cs typeface="Times New Roman" pitchFamily="18" charset="0"/>
              </a:rPr>
              <a:t> </a:t>
            </a:r>
            <a:r>
              <a:rPr lang="ar-SA" sz="1800" smtClean="0">
                <a:latin typeface="Times New Roman" pitchFamily="18" charset="0"/>
                <a:cs typeface="Times New Roman" pitchFamily="18" charset="0"/>
              </a:rPr>
              <a:t>می شوند ولی نه به اندازه گروه اول ضریب </a:t>
            </a:r>
            <a:r>
              <a:rPr lang="fa-IR" sz="1800" smtClean="0">
                <a:latin typeface="Times New Roman" pitchFamily="18" charset="0"/>
                <a:cs typeface="Times New Roman" pitchFamily="18" charset="0"/>
              </a:rPr>
              <a:t>1.2 را می گیرد.</a:t>
            </a:r>
          </a:p>
          <a:p>
            <a:pPr lvl="2" algn="justLow" rtl="1" eaLnBrk="1" hangingPunct="1">
              <a:lnSpc>
                <a:spcPct val="150000"/>
              </a:lnSpc>
            </a:pPr>
            <a:r>
              <a:rPr lang="ar-SA" sz="1800" smtClean="0">
                <a:latin typeface="Times New Roman" pitchFamily="18" charset="0"/>
                <a:cs typeface="Times New Roman" pitchFamily="18" charset="0"/>
              </a:rPr>
              <a:t>سایر موارد که نیازی به تصحیح و تاکید بیشتری در مورد آنها نیست ضریب 1 می گیرند</a:t>
            </a:r>
            <a:r>
              <a:rPr lang="fa-IR" sz="1800" smtClean="0">
                <a:latin typeface="Times New Roman" pitchFamily="18" charset="0"/>
                <a:cs typeface="Times New Roman" pitchFamily="18" charset="0"/>
              </a:rPr>
              <a:t>.</a:t>
            </a:r>
            <a:endParaRPr lang="fa-IR" sz="1600" smtClean="0">
              <a:latin typeface="Times New Roman" pitchFamily="18" charset="0"/>
              <a:cs typeface="Times New Roman" pitchFamily="18" charset="0"/>
            </a:endParaRPr>
          </a:p>
          <a:p>
            <a:pPr algn="justLow" rtl="1" eaLnBrk="1" hangingPunct="1">
              <a:lnSpc>
                <a:spcPct val="150000"/>
              </a:lnSpc>
            </a:pPr>
            <a:r>
              <a:rPr lang="ar-SA" sz="2400" smtClean="0">
                <a:latin typeface="Times New Roman" pitchFamily="18" charset="0"/>
                <a:ea typeface="Majalla UI"/>
                <a:cs typeface="Times New Roman" pitchFamily="18" charset="0"/>
              </a:rPr>
              <a:t>وزن هر خواسته کیفی</a:t>
            </a:r>
            <a:r>
              <a:rPr lang="fa-IR" sz="2400" smtClean="0">
                <a:latin typeface="Times New Roman" pitchFamily="18" charset="0"/>
                <a:ea typeface="Majalla UI"/>
                <a:cs typeface="Times New Roman" pitchFamily="18" charset="0"/>
              </a:rPr>
              <a:t> </a:t>
            </a:r>
            <a:r>
              <a:rPr lang="ar-SA" sz="2400" smtClean="0">
                <a:latin typeface="Times New Roman" pitchFamily="18" charset="0"/>
                <a:ea typeface="Majalla UI"/>
                <a:cs typeface="Times New Roman" pitchFamily="18" charset="0"/>
              </a:rPr>
              <a:t>=</a:t>
            </a:r>
            <a:r>
              <a:rPr lang="fa-IR" sz="2400" smtClean="0">
                <a:latin typeface="Times New Roman" pitchFamily="18" charset="0"/>
                <a:ea typeface="Majalla UI"/>
                <a:cs typeface="Times New Roman" pitchFamily="18" charset="0"/>
              </a:rPr>
              <a:t> </a:t>
            </a:r>
            <a:r>
              <a:rPr lang="ar-SA" sz="2400" smtClean="0">
                <a:latin typeface="Times New Roman" pitchFamily="18" charset="0"/>
                <a:ea typeface="Majalla UI"/>
                <a:cs typeface="Times New Roman" pitchFamily="18" charset="0"/>
              </a:rPr>
              <a:t>درجه اهمیت </a:t>
            </a:r>
            <a:r>
              <a:rPr lang="en-US" sz="2400" smtClean="0">
                <a:latin typeface="Times New Roman" pitchFamily="18" charset="0"/>
                <a:cs typeface="Times New Roman" pitchFamily="18" charset="0"/>
              </a:rPr>
              <a:t>×</a:t>
            </a:r>
            <a:r>
              <a:rPr lang="ar-SA" sz="2400" smtClean="0">
                <a:latin typeface="Times New Roman" pitchFamily="18" charset="0"/>
                <a:cs typeface="Times New Roman" pitchFamily="18" charset="0"/>
              </a:rPr>
              <a:t> نسبت بهبود </a:t>
            </a:r>
            <a:r>
              <a:rPr lang="en-US" sz="2400" smtClean="0">
                <a:latin typeface="Times New Roman" pitchFamily="18" charset="0"/>
                <a:cs typeface="Times New Roman" pitchFamily="18" charset="0"/>
              </a:rPr>
              <a:t>×</a:t>
            </a:r>
            <a:r>
              <a:rPr lang="ar-SA" sz="2400" smtClean="0">
                <a:latin typeface="Times New Roman" pitchFamily="18" charset="0"/>
                <a:cs typeface="Times New Roman" pitchFamily="18" charset="0"/>
              </a:rPr>
              <a:t> ضریب تصحیح</a:t>
            </a:r>
            <a:endParaRPr lang="fa-IR" sz="1800" smtClean="0">
              <a:latin typeface="Times New Roman" pitchFamily="18" charset="0"/>
              <a:cs typeface="Times New Roman" pitchFamily="18" charset="0"/>
            </a:endParaRPr>
          </a:p>
        </p:txBody>
      </p:sp>
      <p:sp>
        <p:nvSpPr>
          <p:cNvPr id="63491" name="Title 1"/>
          <p:cNvSpPr txBox="1">
            <a:spLocks/>
          </p:cNvSpPr>
          <p:nvPr/>
        </p:nvSpPr>
        <p:spPr bwMode="auto">
          <a:xfrm>
            <a:off x="2928938" y="785813"/>
            <a:ext cx="5929312" cy="571500"/>
          </a:xfrm>
          <a:prstGeom prst="rect">
            <a:avLst/>
          </a:prstGeom>
          <a:noFill/>
          <a:ln w="9525">
            <a:noFill/>
            <a:miter lim="800000"/>
            <a:headEnd/>
            <a:tailEnd/>
          </a:ln>
        </p:spPr>
        <p:txBody>
          <a:bodyPr lIns="0" rIns="0" bIns="0" anchor="b"/>
          <a:lstStyle/>
          <a:p>
            <a:pPr algn="r" rtl="1"/>
            <a:r>
              <a:rPr lang="fa-IR" sz="2400" b="1">
                <a:solidFill>
                  <a:schemeClr val="tx2"/>
                </a:solidFill>
                <a:cs typeface="Arial" pitchFamily="34" charset="0"/>
              </a:rPr>
              <a:t>7- </a:t>
            </a:r>
            <a:r>
              <a:rPr lang="ar-SA" sz="2400" b="1">
                <a:solidFill>
                  <a:schemeClr val="tx2"/>
                </a:solidFill>
                <a:cs typeface="Arial" pitchFamily="34" charset="0"/>
              </a:rPr>
              <a:t>توسعه و بهبود خواسته ها و الزامات کیفی مشتریان </a:t>
            </a:r>
            <a:r>
              <a:rPr lang="fa-IR" sz="2400" b="1">
                <a:solidFill>
                  <a:schemeClr val="tx2"/>
                </a:solidFill>
                <a:cs typeface="Arial" pitchFamily="34" charset="0"/>
              </a:rPr>
              <a:t>:</a:t>
            </a:r>
            <a:endParaRPr lang="en-US" sz="2400" b="1">
              <a:solidFill>
                <a:schemeClr val="tx2"/>
              </a:solidFill>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a:stretch>
            <a:fillRect/>
          </a:stretch>
        </p:blipFill>
        <p:spPr bwMode="auto">
          <a:xfrm>
            <a:off x="90488" y="0"/>
            <a:ext cx="8963025" cy="6858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Rectangle 2"/>
          <p:cNvSpPr/>
          <p:nvPr/>
        </p:nvSpPr>
        <p:spPr>
          <a:xfrm rot="5400000">
            <a:off x="5429250" y="2357438"/>
            <a:ext cx="5000625" cy="28575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642938" y="3786188"/>
            <a:ext cx="8501062" cy="214312"/>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4"/>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To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3"/>
          <p:cNvSpPr>
            <a:spLocks noGrp="1"/>
          </p:cNvSpPr>
          <p:nvPr>
            <p:ph idx="1"/>
          </p:nvPr>
        </p:nvSpPr>
        <p:spPr>
          <a:xfrm>
            <a:off x="457200" y="1785938"/>
            <a:ext cx="8229600" cy="3000375"/>
          </a:xfrm>
        </p:spPr>
        <p:txBody>
          <a:bodyPr/>
          <a:lstStyle/>
          <a:p>
            <a:pPr algn="justLow" rtl="1" eaLnBrk="1" hangingPunct="1">
              <a:lnSpc>
                <a:spcPct val="150000"/>
              </a:lnSpc>
            </a:pPr>
            <a:r>
              <a:rPr lang="ar-SA" sz="2000" smtClean="0">
                <a:latin typeface="Times New Roman" pitchFamily="18" charset="0"/>
                <a:cs typeface="Times New Roman" pitchFamily="18" charset="0"/>
              </a:rPr>
              <a:t>وزن هر یک از خصوصیات فنی و مهندسی محصول با توجه ارت</a:t>
            </a:r>
            <a:r>
              <a:rPr lang="fa-IR" sz="2000" smtClean="0">
                <a:latin typeface="Times New Roman" pitchFamily="18" charset="0"/>
                <a:cs typeface="Times New Roman" pitchFamily="18" charset="0"/>
              </a:rPr>
              <a:t>ب</a:t>
            </a:r>
            <a:r>
              <a:rPr lang="ar-SA" sz="2000" smtClean="0">
                <a:latin typeface="Times New Roman" pitchFamily="18" charset="0"/>
                <a:cs typeface="Times New Roman" pitchFamily="18" charset="0"/>
              </a:rPr>
              <a:t>اط خصوصیت مورد نظر با خواسته های مشتری ، تعیین می گردد.</a:t>
            </a:r>
            <a:endParaRPr lang="fa-IR" sz="2000" smtClean="0">
              <a:latin typeface="Times New Roman" pitchFamily="18" charset="0"/>
              <a:cs typeface="Times New Roman" pitchFamily="18" charset="0"/>
            </a:endParaRPr>
          </a:p>
          <a:p>
            <a:pPr lvl="1" algn="justLow" rtl="1" eaLnBrk="1" hangingPunct="1">
              <a:lnSpc>
                <a:spcPct val="150000"/>
              </a:lnSpc>
            </a:pPr>
            <a:r>
              <a:rPr lang="en-US" sz="2000" smtClean="0">
                <a:latin typeface="Times New Roman" pitchFamily="18" charset="0"/>
                <a:cs typeface="Times New Roman" pitchFamily="18" charset="0"/>
              </a:rPr>
              <a:t>dij</a:t>
            </a:r>
            <a:r>
              <a:rPr lang="fa-IR" sz="2000" smtClean="0">
                <a:latin typeface="Times New Roman" pitchFamily="18" charset="0"/>
                <a:cs typeface="Times New Roman" pitchFamily="18" charset="0"/>
              </a:rPr>
              <a:t>: </a:t>
            </a:r>
            <a:r>
              <a:rPr lang="fa-IR" sz="1800" smtClean="0">
                <a:latin typeface="Times New Roman" pitchFamily="18" charset="0"/>
                <a:cs typeface="Times New Roman" pitchFamily="18" charset="0"/>
              </a:rPr>
              <a:t>رابطه میان هریک از خواسته هاي کیفی (</a:t>
            </a:r>
            <a:r>
              <a:rPr lang="en-US" sz="1800" smtClean="0">
                <a:latin typeface="Times New Roman" pitchFamily="18" charset="0"/>
                <a:cs typeface="Times New Roman" pitchFamily="18" charset="0"/>
              </a:rPr>
              <a:t>i</a:t>
            </a:r>
            <a:r>
              <a:rPr lang="fa-IR" sz="1800" smtClean="0">
                <a:latin typeface="Times New Roman" pitchFamily="18" charset="0"/>
                <a:cs typeface="Times New Roman" pitchFamily="18" charset="0"/>
              </a:rPr>
              <a:t>) با خصوصیات فنی و مهندسی (</a:t>
            </a:r>
            <a:r>
              <a:rPr lang="en-US" sz="1800" smtClean="0">
                <a:latin typeface="Times New Roman" pitchFamily="18" charset="0"/>
                <a:cs typeface="Times New Roman" pitchFamily="18" charset="0"/>
              </a:rPr>
              <a:t>j</a:t>
            </a:r>
            <a:r>
              <a:rPr lang="fa-IR" sz="1800" smtClean="0">
                <a:latin typeface="Times New Roman" pitchFamily="18" charset="0"/>
                <a:cs typeface="Times New Roman" pitchFamily="18" charset="0"/>
              </a:rPr>
              <a:t>)</a:t>
            </a:r>
            <a:endParaRPr lang="fa-IR" sz="2000" smtClean="0">
              <a:latin typeface="Times New Roman" pitchFamily="18" charset="0"/>
              <a:cs typeface="Times New Roman" pitchFamily="18" charset="0"/>
            </a:endParaRPr>
          </a:p>
          <a:p>
            <a:pPr lvl="1" algn="justLow" rtl="1" eaLnBrk="1" hangingPunct="1">
              <a:lnSpc>
                <a:spcPct val="150000"/>
              </a:lnSpc>
            </a:pPr>
            <a:r>
              <a:rPr lang="en-US" sz="2000" smtClean="0">
                <a:latin typeface="Times New Roman" pitchFamily="18" charset="0"/>
                <a:cs typeface="Times New Roman" pitchFamily="18" charset="0"/>
              </a:rPr>
              <a:t>Wi</a:t>
            </a:r>
            <a:r>
              <a:rPr lang="fa-IR" sz="2000" smtClean="0">
                <a:latin typeface="Times New Roman" pitchFamily="18" charset="0"/>
                <a:cs typeface="Times New Roman" pitchFamily="18" charset="0"/>
              </a:rPr>
              <a:t> : </a:t>
            </a:r>
            <a:r>
              <a:rPr lang="ar-SA" sz="1800" smtClean="0">
                <a:latin typeface="Times New Roman" pitchFamily="18" charset="0"/>
                <a:cs typeface="Times New Roman" pitchFamily="18" charset="0"/>
              </a:rPr>
              <a:t>درجه اهمیت هر خواسته کیفی</a:t>
            </a:r>
            <a:endParaRPr lang="fa-IR" sz="2000" smtClean="0">
              <a:latin typeface="Times New Roman" pitchFamily="18" charset="0"/>
              <a:cs typeface="Times New Roman" pitchFamily="18" charset="0"/>
            </a:endParaRPr>
          </a:p>
          <a:p>
            <a:pPr algn="justLow" rtl="1" eaLnBrk="1" hangingPunct="1">
              <a:lnSpc>
                <a:spcPct val="150000"/>
              </a:lnSpc>
            </a:pPr>
            <a:r>
              <a:rPr lang="fa-IR" sz="2000" smtClean="0">
                <a:latin typeface="Times New Roman" pitchFamily="18" charset="0"/>
                <a:cs typeface="Times New Roman" pitchFamily="18" charset="0"/>
              </a:rPr>
              <a:t>وزن </a:t>
            </a:r>
            <a:r>
              <a:rPr lang="ar-SA" sz="2000" smtClean="0">
                <a:latin typeface="Times New Roman" pitchFamily="18" charset="0"/>
                <a:cs typeface="Times New Roman" pitchFamily="18" charset="0"/>
              </a:rPr>
              <a:t>مطلق هر یک از مشخصه های فنی و مهندسی محصول با توجه به رابطه ذیل حاصل می شود:</a:t>
            </a:r>
            <a:r>
              <a:rPr lang="fa-IR" sz="2000" smtClean="0">
                <a:latin typeface="Times New Roman" pitchFamily="18" charset="0"/>
                <a:cs typeface="Times New Roman" pitchFamily="18" charset="0"/>
              </a:rPr>
              <a:t>  </a:t>
            </a:r>
          </a:p>
        </p:txBody>
      </p:sp>
      <p:sp>
        <p:nvSpPr>
          <p:cNvPr id="65539" name="Title 1"/>
          <p:cNvSpPr txBox="1">
            <a:spLocks/>
          </p:cNvSpPr>
          <p:nvPr/>
        </p:nvSpPr>
        <p:spPr bwMode="auto">
          <a:xfrm>
            <a:off x="2143125" y="785813"/>
            <a:ext cx="6715125" cy="571500"/>
          </a:xfrm>
          <a:prstGeom prst="rect">
            <a:avLst/>
          </a:prstGeom>
          <a:noFill/>
          <a:ln w="9525">
            <a:noFill/>
            <a:miter lim="800000"/>
            <a:headEnd/>
            <a:tailEnd/>
          </a:ln>
        </p:spPr>
        <p:txBody>
          <a:bodyPr lIns="0" rIns="0" bIns="0" anchor="b"/>
          <a:lstStyle/>
          <a:p>
            <a:pPr algn="r" rtl="1"/>
            <a:r>
              <a:rPr lang="fa-IR" sz="2400" b="1">
                <a:solidFill>
                  <a:schemeClr val="tx2"/>
                </a:solidFill>
                <a:cs typeface="Arial" pitchFamily="34" charset="0"/>
              </a:rPr>
              <a:t>8- </a:t>
            </a:r>
            <a:r>
              <a:rPr lang="ar-SA" sz="2400" b="1">
                <a:solidFill>
                  <a:schemeClr val="tx2"/>
                </a:solidFill>
                <a:cs typeface="Arial" pitchFamily="34" charset="0"/>
              </a:rPr>
              <a:t>اولویت بندی مشخصه های فنی و مهندسی محصول </a:t>
            </a:r>
            <a:r>
              <a:rPr lang="fa-IR" sz="2400" b="1">
                <a:solidFill>
                  <a:schemeClr val="tx2"/>
                </a:solidFill>
                <a:cs typeface="Arial" pitchFamily="34" charset="0"/>
              </a:rPr>
              <a:t>:</a:t>
            </a:r>
            <a:endParaRPr lang="en-US" sz="2400" b="1">
              <a:solidFill>
                <a:schemeClr val="tx2"/>
              </a:solidFill>
              <a:cs typeface="Arial" pitchFamily="34" charset="0"/>
            </a:endParaRPr>
          </a:p>
        </p:txBody>
      </p:sp>
      <p:pic>
        <p:nvPicPr>
          <p:cNvPr id="105474" name="Picture 2"/>
          <p:cNvPicPr>
            <a:picLocks noChangeAspect="1" noChangeArrowheads="1"/>
          </p:cNvPicPr>
          <p:nvPr/>
        </p:nvPicPr>
        <p:blipFill>
          <a:blip r:embed="rId2"/>
          <a:srcRect/>
          <a:stretch>
            <a:fillRect/>
          </a:stretch>
        </p:blipFill>
        <p:spPr bwMode="auto">
          <a:xfrm>
            <a:off x="3429000" y="4786313"/>
            <a:ext cx="2428875" cy="137318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 name="Footer Placeholder 4"/>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142875" y="0"/>
            <a:ext cx="8786813" cy="6858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Rounded Rectangle 3"/>
          <p:cNvSpPr/>
          <p:nvPr/>
        </p:nvSpPr>
        <p:spPr>
          <a:xfrm>
            <a:off x="714375" y="3429000"/>
            <a:ext cx="6072188" cy="142875"/>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929188" y="285750"/>
            <a:ext cx="285750" cy="6572250"/>
          </a:xfrm>
          <a:prstGeom prst="rect">
            <a:avLst/>
          </a:prstGeom>
          <a:solidFill>
            <a:srgbClr val="C0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714375" y="3786188"/>
            <a:ext cx="6072188" cy="214312"/>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ooter Placeholder 6"/>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3"/>
          <p:cNvSpPr>
            <a:spLocks noGrp="1"/>
          </p:cNvSpPr>
          <p:nvPr>
            <p:ph idx="1"/>
          </p:nvPr>
        </p:nvSpPr>
        <p:spPr>
          <a:xfrm>
            <a:off x="457200" y="1643063"/>
            <a:ext cx="8229600" cy="4857750"/>
          </a:xfrm>
        </p:spPr>
        <p:txBody>
          <a:bodyPr/>
          <a:lstStyle/>
          <a:p>
            <a:pPr algn="justLow" rtl="1" eaLnBrk="1" hangingPunct="1">
              <a:lnSpc>
                <a:spcPct val="150000"/>
              </a:lnSpc>
            </a:pPr>
            <a:r>
              <a:rPr lang="ar-SA" sz="2000" smtClean="0">
                <a:latin typeface="Times New Roman" pitchFamily="18" charset="0"/>
                <a:cs typeface="Times New Roman" pitchFamily="18" charset="0"/>
              </a:rPr>
              <a:t>در برخی از موارد افزایش یا کاهش یکی از خصوصیات مهندسی تاثیر مستقیمی بر خصوصیات  مهندسی دیگر محصول می</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گذارد.</a:t>
            </a:r>
            <a:endParaRPr lang="fa-IR" sz="2000" smtClean="0">
              <a:latin typeface="Times New Roman" pitchFamily="18" charset="0"/>
              <a:cs typeface="Times New Roman" pitchFamily="18" charset="0"/>
            </a:endParaRPr>
          </a:p>
          <a:p>
            <a:pPr algn="justLow" rtl="1" eaLnBrk="1" hangingPunct="1">
              <a:lnSpc>
                <a:spcPct val="150000"/>
              </a:lnSpc>
            </a:pPr>
            <a:r>
              <a:rPr lang="ar-SA" sz="2000" smtClean="0">
                <a:latin typeface="Times New Roman" pitchFamily="18" charset="0"/>
                <a:cs typeface="Times New Roman" pitchFamily="18" charset="0"/>
              </a:rPr>
              <a:t>چنین همبستگی هایی بین خصوصیات مهندسی محصول</a:t>
            </a:r>
            <a:r>
              <a:rPr lang="fa-IR" sz="2000" smtClean="0">
                <a:latin typeface="Times New Roman" pitchFamily="18" charset="0"/>
                <a:cs typeface="Times New Roman" pitchFamily="18" charset="0"/>
              </a:rPr>
              <a:t> را</a:t>
            </a:r>
            <a:r>
              <a:rPr lang="ar-SA" sz="2000" smtClean="0">
                <a:latin typeface="Times New Roman" pitchFamily="18" charset="0"/>
                <a:cs typeface="Times New Roman" pitchFamily="18" charset="0"/>
              </a:rPr>
              <a:t>،</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در قسمت سقف خانه</a:t>
            </a:r>
            <a:r>
              <a:rPr lang="fa-IR" sz="2000" smtClean="0">
                <a:latin typeface="Times New Roman" pitchFamily="18" charset="0"/>
                <a:cs typeface="Times New Roman" pitchFamily="18" charset="0"/>
              </a:rPr>
              <a:t> کیفیت مشخص می کنیم. بدین صورت که :</a:t>
            </a:r>
            <a:r>
              <a:rPr lang="ar-SA" sz="2000" smtClean="0">
                <a:latin typeface="Times New Roman" pitchFamily="18" charset="0"/>
                <a:cs typeface="Times New Roman" pitchFamily="18" charset="0"/>
              </a:rPr>
              <a:t> </a:t>
            </a:r>
            <a:endParaRPr lang="fa-IR" sz="2000" smtClean="0">
              <a:latin typeface="Times New Roman" pitchFamily="18" charset="0"/>
              <a:cs typeface="Times New Roman" pitchFamily="18" charset="0"/>
            </a:endParaRPr>
          </a:p>
          <a:p>
            <a:pPr lvl="1" algn="justLow" rtl="1" eaLnBrk="1" hangingPunct="1">
              <a:lnSpc>
                <a:spcPct val="150000"/>
              </a:lnSpc>
            </a:pPr>
            <a:r>
              <a:rPr lang="fa-IR" sz="2000" smtClean="0">
                <a:latin typeface="Times New Roman" pitchFamily="18" charset="0"/>
                <a:cs typeface="Times New Roman" pitchFamily="18" charset="0"/>
              </a:rPr>
              <a:t>    : </a:t>
            </a:r>
            <a:r>
              <a:rPr lang="fa-IR" sz="1800" smtClean="0">
                <a:latin typeface="Times New Roman" pitchFamily="18" charset="0"/>
                <a:cs typeface="Times New Roman" pitchFamily="18" charset="0"/>
              </a:rPr>
              <a:t>بسیار مثبت</a:t>
            </a:r>
            <a:endParaRPr lang="fa-IR" sz="2000" smtClean="0">
              <a:latin typeface="Times New Roman" pitchFamily="18" charset="0"/>
              <a:cs typeface="Times New Roman" pitchFamily="18" charset="0"/>
            </a:endParaRPr>
          </a:p>
          <a:p>
            <a:pPr lvl="1" algn="justLow" rtl="1" eaLnBrk="1" hangingPunct="1">
              <a:lnSpc>
                <a:spcPct val="150000"/>
              </a:lnSpc>
            </a:pPr>
            <a:r>
              <a:rPr lang="en-US" sz="2000" smtClean="0">
                <a:latin typeface="Times New Roman" pitchFamily="18" charset="0"/>
                <a:cs typeface="Times New Roman" pitchFamily="18" charset="0"/>
              </a:rPr>
              <a:t>+</a:t>
            </a:r>
            <a:r>
              <a:rPr lang="fa-IR" sz="2000" smtClean="0">
                <a:latin typeface="Times New Roman" pitchFamily="18" charset="0"/>
                <a:cs typeface="Times New Roman" pitchFamily="18" charset="0"/>
              </a:rPr>
              <a:t> : </a:t>
            </a:r>
            <a:r>
              <a:rPr lang="fa-IR" sz="1800" smtClean="0">
                <a:latin typeface="Times New Roman" pitchFamily="18" charset="0"/>
                <a:cs typeface="Times New Roman" pitchFamily="18" charset="0"/>
              </a:rPr>
              <a:t>مثبت</a:t>
            </a:r>
          </a:p>
          <a:p>
            <a:pPr lvl="1" algn="justLow" rtl="1" eaLnBrk="1" hangingPunct="1">
              <a:lnSpc>
                <a:spcPct val="150000"/>
              </a:lnSpc>
            </a:pPr>
            <a:r>
              <a:rPr lang="he-IL" sz="1800" smtClean="0">
                <a:latin typeface="Times New Roman" pitchFamily="18" charset="0"/>
                <a:cs typeface="Times New Roman" pitchFamily="18" charset="0"/>
              </a:rPr>
              <a:t>–</a:t>
            </a:r>
            <a:r>
              <a:rPr lang="fa-IR" sz="1800" smtClean="0">
                <a:latin typeface="Times New Roman" pitchFamily="18" charset="0"/>
                <a:cs typeface="Times New Roman" pitchFamily="18" charset="0"/>
              </a:rPr>
              <a:t> : منفی</a:t>
            </a:r>
          </a:p>
          <a:p>
            <a:pPr lvl="1" algn="justLow" rtl="1" eaLnBrk="1" hangingPunct="1">
              <a:lnSpc>
                <a:spcPct val="150000"/>
              </a:lnSpc>
            </a:pPr>
            <a:r>
              <a:rPr lang="fa-IR" sz="2000" smtClean="0">
                <a:latin typeface="Times New Roman" pitchFamily="18" charset="0"/>
                <a:cs typeface="Times New Roman" pitchFamily="18" charset="0"/>
              </a:rPr>
              <a:t>   : </a:t>
            </a:r>
            <a:r>
              <a:rPr lang="fa-IR" sz="1800" smtClean="0">
                <a:latin typeface="Times New Roman" pitchFamily="18" charset="0"/>
                <a:cs typeface="Times New Roman" pitchFamily="18" charset="0"/>
              </a:rPr>
              <a:t>بسیار منفی</a:t>
            </a:r>
          </a:p>
          <a:p>
            <a:pPr algn="justLow" rtl="1" eaLnBrk="1" hangingPunct="1">
              <a:lnSpc>
                <a:spcPct val="150000"/>
              </a:lnSpc>
            </a:pPr>
            <a:r>
              <a:rPr lang="ar-SA" sz="2000" smtClean="0">
                <a:latin typeface="Times New Roman" pitchFamily="18" charset="0"/>
                <a:cs typeface="Times New Roman" pitchFamily="18" charset="0"/>
              </a:rPr>
              <a:t>در صورت عدم وجود همبستگی بین خصوصیات مهندسی،سلول مرتبط در سقف خانه کیفیت خالی باقی می</a:t>
            </a:r>
            <a:r>
              <a:rPr lang="fa-IR" sz="2000" smtClean="0">
                <a:latin typeface="Times New Roman" pitchFamily="18" charset="0"/>
                <a:cs typeface="Times New Roman" pitchFamily="18" charset="0"/>
              </a:rPr>
              <a:t> </a:t>
            </a:r>
            <a:r>
              <a:rPr lang="ar-SA" sz="2000" smtClean="0">
                <a:latin typeface="Times New Roman" pitchFamily="18" charset="0"/>
                <a:cs typeface="Times New Roman" pitchFamily="18" charset="0"/>
              </a:rPr>
              <a:t>ماند.</a:t>
            </a:r>
            <a:r>
              <a:rPr lang="fa-IR" sz="2000" smtClean="0">
                <a:latin typeface="Times New Roman" pitchFamily="18" charset="0"/>
                <a:cs typeface="Times New Roman" pitchFamily="18" charset="0"/>
              </a:rPr>
              <a:t>  </a:t>
            </a:r>
          </a:p>
        </p:txBody>
      </p:sp>
      <p:sp>
        <p:nvSpPr>
          <p:cNvPr id="67587" name="Title 1"/>
          <p:cNvSpPr txBox="1">
            <a:spLocks/>
          </p:cNvSpPr>
          <p:nvPr/>
        </p:nvSpPr>
        <p:spPr bwMode="auto">
          <a:xfrm>
            <a:off x="2000250" y="785813"/>
            <a:ext cx="6858000" cy="571500"/>
          </a:xfrm>
          <a:prstGeom prst="rect">
            <a:avLst/>
          </a:prstGeom>
          <a:noFill/>
          <a:ln w="9525">
            <a:noFill/>
            <a:miter lim="800000"/>
            <a:headEnd/>
            <a:tailEnd/>
          </a:ln>
        </p:spPr>
        <p:txBody>
          <a:bodyPr lIns="0" rIns="0" bIns="0" anchor="b"/>
          <a:lstStyle/>
          <a:p>
            <a:pPr algn="r" rtl="1"/>
            <a:r>
              <a:rPr lang="fa-IR" sz="2400" b="1">
                <a:solidFill>
                  <a:schemeClr val="tx2"/>
                </a:solidFill>
                <a:cs typeface="Arial" pitchFamily="34" charset="0"/>
              </a:rPr>
              <a:t>9- </a:t>
            </a:r>
            <a:r>
              <a:rPr lang="ar-SA" sz="2400" b="1">
                <a:solidFill>
                  <a:schemeClr val="tx2"/>
                </a:solidFill>
                <a:cs typeface="Arial" pitchFamily="34" charset="0"/>
              </a:rPr>
              <a:t>بررسی رابطه مشخصه های فنی و مهندس</a:t>
            </a:r>
            <a:r>
              <a:rPr lang="fa-IR" sz="2400" b="1">
                <a:solidFill>
                  <a:schemeClr val="tx2"/>
                </a:solidFill>
                <a:cs typeface="Arial" pitchFamily="34" charset="0"/>
              </a:rPr>
              <a:t>ی</a:t>
            </a:r>
            <a:r>
              <a:rPr lang="ar-SA" sz="2400" b="1">
                <a:solidFill>
                  <a:schemeClr val="tx2"/>
                </a:solidFill>
                <a:cs typeface="Arial" pitchFamily="34" charset="0"/>
              </a:rPr>
              <a:t> محصول با یکدیگر </a:t>
            </a:r>
            <a:r>
              <a:rPr lang="fa-IR" sz="2400" b="1">
                <a:solidFill>
                  <a:schemeClr val="tx2"/>
                </a:solidFill>
                <a:cs typeface="Arial" pitchFamily="34" charset="0"/>
              </a:rPr>
              <a:t>:</a:t>
            </a:r>
            <a:endParaRPr lang="en-US" sz="2400" b="1">
              <a:solidFill>
                <a:schemeClr val="tx2"/>
              </a:solidFill>
              <a:cs typeface="Arial" pitchFamily="34" charset="0"/>
            </a:endParaRPr>
          </a:p>
        </p:txBody>
      </p:sp>
      <p:pic>
        <p:nvPicPr>
          <p:cNvPr id="67588" name="Picture 6" descr="manfi.JPG"/>
          <p:cNvPicPr>
            <a:picLocks noChangeAspect="1"/>
          </p:cNvPicPr>
          <p:nvPr/>
        </p:nvPicPr>
        <p:blipFill>
          <a:blip r:embed="rId2"/>
          <a:srcRect/>
          <a:stretch>
            <a:fillRect/>
          </a:stretch>
        </p:blipFill>
        <p:spPr bwMode="auto">
          <a:xfrm>
            <a:off x="7786688" y="5286375"/>
            <a:ext cx="266700" cy="228600"/>
          </a:xfrm>
          <a:prstGeom prst="rect">
            <a:avLst/>
          </a:prstGeom>
          <a:noFill/>
          <a:ln w="9525">
            <a:noFill/>
            <a:miter lim="800000"/>
            <a:headEnd/>
            <a:tailEnd/>
          </a:ln>
        </p:spPr>
      </p:pic>
      <p:pic>
        <p:nvPicPr>
          <p:cNvPr id="67589" name="Picture 7" descr="mosbat.JPG"/>
          <p:cNvPicPr>
            <a:picLocks noChangeAspect="1"/>
          </p:cNvPicPr>
          <p:nvPr/>
        </p:nvPicPr>
        <p:blipFill>
          <a:blip r:embed="rId3"/>
          <a:srcRect/>
          <a:stretch>
            <a:fillRect/>
          </a:stretch>
        </p:blipFill>
        <p:spPr bwMode="auto">
          <a:xfrm>
            <a:off x="7715250" y="3786188"/>
            <a:ext cx="266700" cy="2286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srcRect/>
          <a:stretch>
            <a:fillRect/>
          </a:stretch>
        </p:blipFill>
        <p:spPr bwMode="auto">
          <a:xfrm>
            <a:off x="785813" y="2714625"/>
            <a:ext cx="7643812" cy="361791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08547" name="Picture 3"/>
          <p:cNvPicPr>
            <a:picLocks noChangeAspect="1" noChangeArrowheads="1"/>
          </p:cNvPicPr>
          <p:nvPr/>
        </p:nvPicPr>
        <p:blipFill>
          <a:blip r:embed="rId3"/>
          <a:srcRect/>
          <a:stretch>
            <a:fillRect/>
          </a:stretch>
        </p:blipFill>
        <p:spPr bwMode="auto">
          <a:xfrm>
            <a:off x="785813" y="0"/>
            <a:ext cx="7643812" cy="2735263"/>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6" name="Rounded Rectangle 5"/>
          <p:cNvSpPr/>
          <p:nvPr/>
        </p:nvSpPr>
        <p:spPr>
          <a:xfrm rot="16200000">
            <a:off x="26988" y="4143375"/>
            <a:ext cx="3571875" cy="714375"/>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rot="16200000">
            <a:off x="2786063" y="4143375"/>
            <a:ext cx="3571875" cy="714375"/>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1428750" y="1500188"/>
            <a:ext cx="2071688" cy="1243012"/>
          </a:xfrm>
          <a:custGeom>
            <a:avLst/>
            <a:gdLst>
              <a:gd name="connsiteX0" fmla="*/ 689317 w 1758462"/>
              <a:gd name="connsiteY0" fmla="*/ 928468 h 970671"/>
              <a:gd name="connsiteX1" fmla="*/ 0 w 1758462"/>
              <a:gd name="connsiteY1" fmla="*/ 970671 h 970671"/>
              <a:gd name="connsiteX2" fmla="*/ 1378634 w 1758462"/>
              <a:gd name="connsiteY2" fmla="*/ 0 h 970671"/>
              <a:gd name="connsiteX3" fmla="*/ 1758462 w 1758462"/>
              <a:gd name="connsiteY3" fmla="*/ 253219 h 970671"/>
              <a:gd name="connsiteX4" fmla="*/ 689317 w 1758462"/>
              <a:gd name="connsiteY4" fmla="*/ 928468 h 97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462" h="970671">
                <a:moveTo>
                  <a:pt x="689317" y="928468"/>
                </a:moveTo>
                <a:lnTo>
                  <a:pt x="0" y="970671"/>
                </a:lnTo>
                <a:lnTo>
                  <a:pt x="1378634" y="0"/>
                </a:lnTo>
                <a:lnTo>
                  <a:pt x="1758462" y="253219"/>
                </a:lnTo>
                <a:lnTo>
                  <a:pt x="689317" y="928468"/>
                </a:lnTo>
                <a:close/>
              </a:path>
            </a:pathLst>
          </a:cu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a:off x="3165475" y="1828800"/>
            <a:ext cx="1771650" cy="914400"/>
          </a:xfrm>
          <a:custGeom>
            <a:avLst/>
            <a:gdLst>
              <a:gd name="connsiteX0" fmla="*/ 1772529 w 1772529"/>
              <a:gd name="connsiteY0" fmla="*/ 914400 h 914400"/>
              <a:gd name="connsiteX1" fmla="*/ 1111347 w 1772529"/>
              <a:gd name="connsiteY1" fmla="*/ 914400 h 914400"/>
              <a:gd name="connsiteX2" fmla="*/ 0 w 1772529"/>
              <a:gd name="connsiteY2" fmla="*/ 239151 h 914400"/>
              <a:gd name="connsiteX3" fmla="*/ 337624 w 1772529"/>
              <a:gd name="connsiteY3" fmla="*/ 0 h 914400"/>
              <a:gd name="connsiteX4" fmla="*/ 1772529 w 1772529"/>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529" h="914400">
                <a:moveTo>
                  <a:pt x="1772529" y="914400"/>
                </a:moveTo>
                <a:lnTo>
                  <a:pt x="1111347" y="914400"/>
                </a:lnTo>
                <a:lnTo>
                  <a:pt x="0" y="239151"/>
                </a:lnTo>
                <a:lnTo>
                  <a:pt x="337624" y="0"/>
                </a:lnTo>
                <a:lnTo>
                  <a:pt x="1772529" y="914400"/>
                </a:lnTo>
                <a:close/>
              </a:path>
            </a:pathLst>
          </a:cu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ooter Placeholder 7"/>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srcRect/>
          <a:stretch>
            <a:fillRect/>
          </a:stretch>
        </p:blipFill>
        <p:spPr bwMode="auto">
          <a:xfrm>
            <a:off x="214313" y="0"/>
            <a:ext cx="8715375" cy="677068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Footer Placeholder 2"/>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500688" y="642938"/>
            <a:ext cx="3114675" cy="1143000"/>
          </a:xfrm>
        </p:spPr>
        <p:txBody>
          <a:bodyPr/>
          <a:lstStyle/>
          <a:p>
            <a:pPr algn="r" rtl="1" eaLnBrk="1" hangingPunct="1"/>
            <a:r>
              <a:rPr lang="fa-IR" b="1" smtClean="0">
                <a:latin typeface="Arial" pitchFamily="34" charset="0"/>
                <a:cs typeface="Arial" pitchFamily="34" charset="0"/>
              </a:rPr>
              <a:t>تاریخچه :</a:t>
            </a:r>
            <a:endParaRPr lang="en-US" smtClean="0">
              <a:latin typeface="Arial" pitchFamily="34" charset="0"/>
              <a:cs typeface="Arial" pitchFamily="34" charset="0"/>
            </a:endParaRPr>
          </a:p>
        </p:txBody>
      </p:sp>
      <p:grpSp>
        <p:nvGrpSpPr>
          <p:cNvPr id="16387" name="Group 26"/>
          <p:cNvGrpSpPr>
            <a:grpSpLocks/>
          </p:cNvGrpSpPr>
          <p:nvPr/>
        </p:nvGrpSpPr>
        <p:grpSpPr bwMode="auto">
          <a:xfrm>
            <a:off x="571500" y="2214563"/>
            <a:ext cx="7572375" cy="2428875"/>
            <a:chOff x="4320" y="1152"/>
            <a:chExt cx="414" cy="402"/>
          </a:xfrm>
        </p:grpSpPr>
        <p:sp>
          <p:nvSpPr>
            <p:cNvPr id="7" name="AutoShape 27"/>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en-US"/>
            </a:p>
          </p:txBody>
        </p:sp>
        <p:sp>
          <p:nvSpPr>
            <p:cNvPr id="8" name="Freeform 28"/>
            <p:cNvSpPr>
              <a:spLocks/>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a:defRPr/>
              </a:pPr>
              <a:endParaRPr lang="en-US"/>
            </a:p>
          </p:txBody>
        </p:sp>
      </p:grpSp>
      <p:sp>
        <p:nvSpPr>
          <p:cNvPr id="16388" name="Rectangle 8"/>
          <p:cNvSpPr>
            <a:spLocks noChangeArrowheads="1"/>
          </p:cNvSpPr>
          <p:nvPr/>
        </p:nvSpPr>
        <p:spPr bwMode="auto">
          <a:xfrm>
            <a:off x="1285875" y="2786063"/>
            <a:ext cx="6929438" cy="1570037"/>
          </a:xfrm>
          <a:prstGeom prst="rect">
            <a:avLst/>
          </a:prstGeom>
          <a:noFill/>
          <a:ln w="9525">
            <a:noFill/>
            <a:miter lim="800000"/>
            <a:headEnd/>
            <a:tailEnd/>
          </a:ln>
        </p:spPr>
        <p:txBody>
          <a:bodyPr>
            <a:spAutoFit/>
          </a:bodyPr>
          <a:lstStyle/>
          <a:p>
            <a:pPr algn="ctr" rtl="1"/>
            <a:r>
              <a:rPr lang="en-US" sz="3200" b="1">
                <a:cs typeface="Arial" pitchFamily="34" charset="0"/>
              </a:rPr>
              <a:t>Yoji Akao</a:t>
            </a:r>
            <a:r>
              <a:rPr lang="ar-SA" sz="3200" b="1">
                <a:cs typeface="Arial" pitchFamily="34" charset="0"/>
              </a:rPr>
              <a:t> مفهوم </a:t>
            </a:r>
            <a:r>
              <a:rPr lang="en-US" sz="3200" b="1">
                <a:cs typeface="Arial" pitchFamily="34" charset="0"/>
              </a:rPr>
              <a:t>QFD</a:t>
            </a:r>
            <a:r>
              <a:rPr lang="ar-SA" sz="3200" b="1">
                <a:cs typeface="Arial" pitchFamily="34" charset="0"/>
              </a:rPr>
              <a:t> را</a:t>
            </a:r>
            <a:r>
              <a:rPr lang="fa-IR" sz="3200" b="1">
                <a:cs typeface="Arial" pitchFamily="34" charset="0"/>
              </a:rPr>
              <a:t> </a:t>
            </a:r>
            <a:r>
              <a:rPr lang="ar-SA" sz="3200" b="1">
                <a:cs typeface="Arial" pitchFamily="34" charset="0"/>
              </a:rPr>
              <a:t>درسال 1966 در ژاپن و در كارخانه لاستیك سازی بریجستون معرفی کرد</a:t>
            </a:r>
            <a:endParaRPr lang="en-US" sz="3200" b="1">
              <a:cs typeface="Arial" pitchFamily="34" charset="0"/>
            </a:endParaRPr>
          </a:p>
        </p:txBody>
      </p:sp>
      <p:sp>
        <p:nvSpPr>
          <p:cNvPr id="9" name="Footer Placeholder 8"/>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225796" y="362530"/>
            <a:ext cx="5346336" cy="923330"/>
          </a:xfrm>
          <a:prstGeom prst="rect">
            <a:avLst/>
          </a:prstGeom>
          <a:noFill/>
        </p:spPr>
        <p:txBody>
          <a:bodyPr wrap="none">
            <a:spAutoFit/>
          </a:bodyPr>
          <a:lstStyle/>
          <a:p>
            <a:pPr algn="ctr">
              <a:defRPr/>
            </a:pPr>
            <a:r>
              <a:rPr lang="fa-IR"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با تشکّر از توجه شمــا</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715000" y="285750"/>
            <a:ext cx="3114675" cy="1143000"/>
          </a:xfrm>
        </p:spPr>
        <p:txBody>
          <a:bodyPr/>
          <a:lstStyle/>
          <a:p>
            <a:pPr algn="r" rtl="1" eaLnBrk="1" hangingPunct="1"/>
            <a:r>
              <a:rPr lang="fa-IR" b="1" smtClean="0">
                <a:latin typeface="Arial" pitchFamily="34" charset="0"/>
                <a:cs typeface="Arial" pitchFamily="34" charset="0"/>
              </a:rPr>
              <a:t>تاریخچه :</a:t>
            </a:r>
            <a:endParaRPr lang="en-US" smtClean="0">
              <a:latin typeface="Arial" pitchFamily="34" charset="0"/>
              <a:cs typeface="Arial" pitchFamily="34" charset="0"/>
            </a:endParaRPr>
          </a:p>
        </p:txBody>
      </p:sp>
      <p:sp>
        <p:nvSpPr>
          <p:cNvPr id="1028" name="Content Placeholder 3"/>
          <p:cNvSpPr>
            <a:spLocks noGrp="1"/>
          </p:cNvSpPr>
          <p:nvPr>
            <p:ph idx="1"/>
          </p:nvPr>
        </p:nvSpPr>
        <p:spPr>
          <a:xfrm>
            <a:off x="500063" y="1428750"/>
            <a:ext cx="8229600" cy="1065213"/>
          </a:xfrm>
        </p:spPr>
        <p:txBody>
          <a:bodyPr/>
          <a:lstStyle/>
          <a:p>
            <a:pPr algn="justLow" rtl="1" eaLnBrk="1" hangingPunct="1"/>
            <a:r>
              <a:rPr lang="ar-SA" sz="2800" smtClean="0">
                <a:latin typeface="Arial" pitchFamily="34" charset="0"/>
                <a:cs typeface="Arial" pitchFamily="34" charset="0"/>
              </a:rPr>
              <a:t>ابداع ابتدایی </a:t>
            </a:r>
            <a:r>
              <a:rPr lang="en-US" sz="2800" smtClean="0">
                <a:latin typeface="Arial" pitchFamily="34" charset="0"/>
                <a:cs typeface="Arial" pitchFamily="34" charset="0"/>
              </a:rPr>
              <a:t>QFD</a:t>
            </a:r>
            <a:r>
              <a:rPr lang="ar-SA" sz="2800" smtClean="0">
                <a:latin typeface="Arial" pitchFamily="34" charset="0"/>
                <a:cs typeface="Arial" pitchFamily="34" charset="0"/>
              </a:rPr>
              <a:t>، هنگامی رخ داد که در ذهن آکائو سؤالی به این مضمون ایجاد شد:</a:t>
            </a:r>
            <a:endParaRPr lang="en-US" sz="2800" b="1" smtClean="0">
              <a:latin typeface="Arial" pitchFamily="34" charset="0"/>
              <a:cs typeface="Arial" pitchFamily="34" charset="0"/>
            </a:endParaRPr>
          </a:p>
        </p:txBody>
      </p:sp>
      <p:graphicFrame>
        <p:nvGraphicFramePr>
          <p:cNvPr id="1026" name="Object 8"/>
          <p:cNvGraphicFramePr>
            <a:graphicFrameLocks noChangeAspect="1"/>
          </p:cNvGraphicFramePr>
          <p:nvPr/>
        </p:nvGraphicFramePr>
        <p:xfrm>
          <a:off x="322263" y="4357688"/>
          <a:ext cx="1755775" cy="2500312"/>
        </p:xfrm>
        <a:graphic>
          <a:graphicData uri="http://schemas.openxmlformats.org/presentationml/2006/ole">
            <p:oleObj spid="_x0000_s1026" name="Clip" r:id="rId3" imgW="3848040" imgH="5478120" progId="">
              <p:embed/>
            </p:oleObj>
          </a:graphicData>
        </a:graphic>
      </p:graphicFrame>
      <p:sp>
        <p:nvSpPr>
          <p:cNvPr id="5" name="Cloud Callout 4"/>
          <p:cNvSpPr/>
          <p:nvPr/>
        </p:nvSpPr>
        <p:spPr>
          <a:xfrm>
            <a:off x="714348" y="2357430"/>
            <a:ext cx="8215370" cy="2643206"/>
          </a:xfrm>
          <a:prstGeom prst="cloudCallout">
            <a:avLst/>
          </a:prstGeom>
        </p:spPr>
        <p:style>
          <a:lnRef idx="0">
            <a:schemeClr val="accent4"/>
          </a:lnRef>
          <a:fillRef idx="3">
            <a:schemeClr val="accent4"/>
          </a:fillRef>
          <a:effectRef idx="3">
            <a:schemeClr val="accent4"/>
          </a:effectRef>
          <a:fontRef idx="minor">
            <a:schemeClr val="lt1"/>
          </a:fontRef>
        </p:style>
        <p:txBody>
          <a:bodyPr anchor="ctr"/>
          <a:lstStyle/>
          <a:p>
            <a:pPr algn="ctr" rtl="1">
              <a:defRPr/>
            </a:pPr>
            <a:endParaRPr lang="en-US" sz="1400" b="1" dirty="0">
              <a:solidFill>
                <a:schemeClr val="tx1"/>
              </a:solidFill>
              <a:latin typeface="Arial" pitchFamily="34" charset="0"/>
              <a:cs typeface="Arial" pitchFamily="34" charset="0"/>
            </a:endParaRPr>
          </a:p>
        </p:txBody>
      </p:sp>
      <p:sp>
        <p:nvSpPr>
          <p:cNvPr id="1032" name="Rectangle 5"/>
          <p:cNvSpPr>
            <a:spLocks noChangeArrowheads="1"/>
          </p:cNvSpPr>
          <p:nvPr/>
        </p:nvSpPr>
        <p:spPr bwMode="auto">
          <a:xfrm>
            <a:off x="1500188" y="2951163"/>
            <a:ext cx="6929437" cy="1477962"/>
          </a:xfrm>
          <a:prstGeom prst="rect">
            <a:avLst/>
          </a:prstGeom>
          <a:noFill/>
          <a:ln w="9525">
            <a:noFill/>
            <a:miter lim="800000"/>
            <a:headEnd/>
            <a:tailEnd/>
          </a:ln>
        </p:spPr>
        <p:txBody>
          <a:bodyPr>
            <a:spAutoFit/>
          </a:bodyPr>
          <a:lstStyle/>
          <a:p>
            <a:pPr algn="ctr" rtl="1">
              <a:defRPr/>
            </a:pPr>
            <a:r>
              <a:rPr lang="ar-SA" b="1" dirty="0">
                <a:cs typeface="Arial" pitchFamily="34" charset="0"/>
              </a:rPr>
              <a:t>ما در بحث کیفیت، به برخی اجزای محصول یا فرایند بسیار توجه می‌کنیم و درصدد آنیم که بدانیم کیفیت در مورد آنها رعایت شده است یا خیر. چرا این نقاط و نکات مهم کیفیت را که «</a:t>
            </a:r>
            <a:r>
              <a:rPr lang="ar-SA" b="1" dirty="0">
                <a:solidFill>
                  <a:srgbClr val="FF0000"/>
                </a:solidFill>
                <a:effectLst>
                  <a:outerShdw blurRad="38100" dist="38100" dir="2700000" algn="tl">
                    <a:srgbClr val="000000">
                      <a:alpha val="43137"/>
                    </a:srgbClr>
                  </a:outerShdw>
                </a:effectLst>
                <a:cs typeface="Arial" pitchFamily="34" charset="0"/>
              </a:rPr>
              <a:t>نقاط تضمین کیفیتی</a:t>
            </a:r>
            <a:r>
              <a:rPr lang="ar-SA" b="1" dirty="0">
                <a:cs typeface="Arial" pitchFamily="34" charset="0"/>
              </a:rPr>
              <a:t>» نام دارند، به عنوان نقاط کنترل و بازرسی در طراحی اولیه محصول و فرایند خود قرار ندهیم؟ در این صورت، از ابتدای طراحی محصول در راستای اولویت‌های خود گام برداشته‌ایم</a:t>
            </a:r>
            <a:endParaRPr lang="en-US" b="1" dirty="0">
              <a:cs typeface="Arial" pitchFamily="34" charset="0"/>
            </a:endParaRPr>
          </a:p>
        </p:txBody>
      </p:sp>
      <p:sp>
        <p:nvSpPr>
          <p:cNvPr id="7" name="Footer Placeholder 6"/>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3"/>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32"/>
                                        </p:tgtEl>
                                        <p:attrNameLst>
                                          <p:attrName>style.visibility</p:attrName>
                                        </p:attrNameLst>
                                      </p:cBhvr>
                                      <p:to>
                                        <p:strVal val="visible"/>
                                      </p:to>
                                    </p:set>
                                    <p:anim calcmode="lin" valueType="num">
                                      <p:cBhvr>
                                        <p:cTn id="12" dur="1000" fill="hold"/>
                                        <p:tgtEl>
                                          <p:spTgt spid="1032"/>
                                        </p:tgtEl>
                                        <p:attrNameLst>
                                          <p:attrName>ppt_w</p:attrName>
                                        </p:attrNameLst>
                                      </p:cBhvr>
                                      <p:tavLst>
                                        <p:tav tm="0">
                                          <p:val>
                                            <p:strVal val="#ppt_w+.3"/>
                                          </p:val>
                                        </p:tav>
                                        <p:tav tm="100000">
                                          <p:val>
                                            <p:strVal val="#ppt_w"/>
                                          </p:val>
                                        </p:tav>
                                      </p:tavLst>
                                    </p:anim>
                                    <p:anim calcmode="lin" valueType="num">
                                      <p:cBhvr>
                                        <p:cTn id="13" dur="1000" fill="hold"/>
                                        <p:tgtEl>
                                          <p:spTgt spid="1032"/>
                                        </p:tgtEl>
                                        <p:attrNameLst>
                                          <p:attrName>ppt_h</p:attrName>
                                        </p:attrNameLst>
                                      </p:cBhvr>
                                      <p:tavLst>
                                        <p:tav tm="0">
                                          <p:val>
                                            <p:strVal val="#ppt_h"/>
                                          </p:val>
                                        </p:tav>
                                        <p:tav tm="100000">
                                          <p:val>
                                            <p:strVal val="#ppt_h"/>
                                          </p:val>
                                        </p:tav>
                                      </p:tavLst>
                                    </p:anim>
                                    <p:animEffect transition="in" filter="fade">
                                      <p:cBhvr>
                                        <p:cTn id="14"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3"/>
          <p:cNvSpPr>
            <a:spLocks noGrp="1"/>
          </p:cNvSpPr>
          <p:nvPr>
            <p:ph idx="1"/>
          </p:nvPr>
        </p:nvSpPr>
        <p:spPr/>
        <p:txBody>
          <a:bodyPr/>
          <a:lstStyle/>
          <a:p>
            <a:pPr algn="justLow" rtl="1" eaLnBrk="1" hangingPunct="1"/>
            <a:r>
              <a:rPr lang="fa-IR" sz="2400" b="1" smtClean="0">
                <a:solidFill>
                  <a:srgbClr val="C00000"/>
                </a:solidFill>
                <a:latin typeface="Arial" pitchFamily="34" charset="0"/>
                <a:cs typeface="Arial" pitchFamily="34" charset="0"/>
              </a:rPr>
              <a:t>1972</a:t>
            </a:r>
            <a:r>
              <a:rPr lang="fa-IR" sz="2400" smtClean="0">
                <a:latin typeface="Arial" pitchFamily="34" charset="0"/>
                <a:cs typeface="Arial" pitchFamily="34" charset="0"/>
              </a:rPr>
              <a:t> : معرفی روش تکامل یافته </a:t>
            </a:r>
            <a:r>
              <a:rPr lang="en-US" sz="2400" smtClean="0">
                <a:latin typeface="Arial" pitchFamily="34" charset="0"/>
                <a:cs typeface="Arial" pitchFamily="34" charset="0"/>
              </a:rPr>
              <a:t>QFD</a:t>
            </a:r>
            <a:r>
              <a:rPr lang="fa-IR" sz="2400" smtClean="0">
                <a:latin typeface="Arial" pitchFamily="34" charset="0"/>
                <a:cs typeface="Arial" pitchFamily="34" charset="0"/>
              </a:rPr>
              <a:t> در شرکت کشتی سازی کوبه توسط آکائو به منظور طراحی مخازن ذخیره سازی نفت</a:t>
            </a:r>
          </a:p>
          <a:p>
            <a:pPr algn="justLow" rtl="1" eaLnBrk="1" hangingPunct="1"/>
            <a:r>
              <a:rPr lang="fa-IR" sz="2400" smtClean="0">
                <a:latin typeface="Arial" pitchFamily="34" charset="0"/>
                <a:cs typeface="Arial" pitchFamily="34" charset="0"/>
              </a:rPr>
              <a:t>در همین سال انتشار اولین مقاله در مورد مفاهیم </a:t>
            </a:r>
            <a:r>
              <a:rPr lang="en-US" sz="2400" smtClean="0">
                <a:latin typeface="Arial" pitchFamily="34" charset="0"/>
                <a:cs typeface="Arial" pitchFamily="34" charset="0"/>
              </a:rPr>
              <a:t>QFD</a:t>
            </a:r>
            <a:endParaRPr lang="fa-IR" sz="2400" smtClean="0">
              <a:latin typeface="Arial" pitchFamily="34" charset="0"/>
              <a:cs typeface="Arial" pitchFamily="34" charset="0"/>
            </a:endParaRPr>
          </a:p>
          <a:p>
            <a:pPr algn="justLow" rtl="1" eaLnBrk="1" hangingPunct="1"/>
            <a:r>
              <a:rPr lang="fa-IR" sz="2400" b="1" smtClean="0">
                <a:solidFill>
                  <a:srgbClr val="C00000"/>
                </a:solidFill>
                <a:latin typeface="Arial" pitchFamily="34" charset="0"/>
                <a:cs typeface="Arial" pitchFamily="34" charset="0"/>
              </a:rPr>
              <a:t>1978</a:t>
            </a:r>
            <a:r>
              <a:rPr lang="fa-IR" sz="2400" smtClean="0">
                <a:latin typeface="Arial" pitchFamily="34" charset="0"/>
                <a:cs typeface="Arial" pitchFamily="34" charset="0"/>
              </a:rPr>
              <a:t> : تشکیل کمیته اي مستقل در موسسه کنترل کیفیت ژاپن به منظور تحقیق بیشتر در زمینه </a:t>
            </a:r>
            <a:r>
              <a:rPr lang="en-US" sz="2400" smtClean="0">
                <a:latin typeface="Arial" pitchFamily="34" charset="0"/>
                <a:cs typeface="Arial" pitchFamily="34" charset="0"/>
              </a:rPr>
              <a:t>QFD</a:t>
            </a:r>
            <a:endParaRPr lang="fa-IR" sz="2400" smtClean="0">
              <a:latin typeface="Arial" pitchFamily="34" charset="0"/>
              <a:cs typeface="Arial" pitchFamily="34" charset="0"/>
            </a:endParaRPr>
          </a:p>
          <a:p>
            <a:pPr algn="justLow" rtl="1" eaLnBrk="1" hangingPunct="1"/>
            <a:r>
              <a:rPr lang="fa-IR" sz="2400" smtClean="0">
                <a:latin typeface="Arial" pitchFamily="34" charset="0"/>
                <a:cs typeface="Arial" pitchFamily="34" charset="0"/>
              </a:rPr>
              <a:t>چاپ اولین کتاب در زمینه </a:t>
            </a:r>
            <a:r>
              <a:rPr lang="en-US" sz="2400" smtClean="0">
                <a:latin typeface="Arial" pitchFamily="34" charset="0"/>
                <a:cs typeface="Arial" pitchFamily="34" charset="0"/>
              </a:rPr>
              <a:t>QFD</a:t>
            </a:r>
            <a:r>
              <a:rPr lang="fa-IR" sz="2400" smtClean="0">
                <a:latin typeface="Arial" pitchFamily="34" charset="0"/>
                <a:cs typeface="Arial" pitchFamily="34" charset="0"/>
              </a:rPr>
              <a:t> توسط دکتر آکائو و دکتر میزونو</a:t>
            </a:r>
          </a:p>
          <a:p>
            <a:pPr algn="justLow" rtl="1" eaLnBrk="1" hangingPunct="1"/>
            <a:r>
              <a:rPr lang="fa-IR" sz="2400" b="1" smtClean="0">
                <a:solidFill>
                  <a:srgbClr val="C00000"/>
                </a:solidFill>
                <a:latin typeface="Arial" pitchFamily="34" charset="0"/>
                <a:cs typeface="Arial" pitchFamily="34" charset="0"/>
              </a:rPr>
              <a:t>1980</a:t>
            </a:r>
            <a:r>
              <a:rPr lang="fa-IR" sz="2400" smtClean="0">
                <a:latin typeface="Arial" pitchFamily="34" charset="0"/>
                <a:cs typeface="Arial" pitchFamily="34" charset="0"/>
              </a:rPr>
              <a:t> : اهداي جایزه دمینگ به شرکت کایابا به واسطه استفاده و استقرار مناسب روش </a:t>
            </a:r>
            <a:r>
              <a:rPr lang="en-US" sz="2400" smtClean="0">
                <a:latin typeface="Arial" pitchFamily="34" charset="0"/>
                <a:cs typeface="Arial" pitchFamily="34" charset="0"/>
              </a:rPr>
              <a:t>QFD</a:t>
            </a:r>
          </a:p>
          <a:p>
            <a:pPr algn="justLow" rtl="1" eaLnBrk="1" hangingPunct="1"/>
            <a:r>
              <a:rPr lang="fa-IR" sz="2400" b="1" smtClean="0">
                <a:solidFill>
                  <a:srgbClr val="C00000"/>
                </a:solidFill>
                <a:latin typeface="Arial" pitchFamily="34" charset="0"/>
                <a:cs typeface="Arial" pitchFamily="34" charset="0"/>
              </a:rPr>
              <a:t>1983</a:t>
            </a:r>
            <a:r>
              <a:rPr lang="fa-IR" sz="2400" smtClean="0">
                <a:latin typeface="Arial" pitchFamily="34" charset="0"/>
                <a:cs typeface="Arial" pitchFamily="34" charset="0"/>
              </a:rPr>
              <a:t> : انتشار اولین مقاله در مورد </a:t>
            </a:r>
            <a:r>
              <a:rPr lang="en-US" sz="2400" smtClean="0">
                <a:latin typeface="Arial" pitchFamily="34" charset="0"/>
                <a:cs typeface="Arial" pitchFamily="34" charset="0"/>
              </a:rPr>
              <a:t>QFD</a:t>
            </a:r>
            <a:r>
              <a:rPr lang="fa-IR" sz="2400" smtClean="0">
                <a:latin typeface="Arial" pitchFamily="34" charset="0"/>
                <a:cs typeface="Arial" pitchFamily="34" charset="0"/>
              </a:rPr>
              <a:t> در حوزه آمریکای شمالی</a:t>
            </a:r>
            <a:endParaRPr lang="en-US" sz="2400" smtClean="0">
              <a:latin typeface="Arial" pitchFamily="34" charset="0"/>
              <a:cs typeface="Arial" pitchFamily="34" charset="0"/>
            </a:endParaRPr>
          </a:p>
          <a:p>
            <a:pPr algn="justLow" rtl="1" eaLnBrk="1" hangingPunct="1"/>
            <a:endParaRPr lang="en-US" sz="2400" smtClean="0">
              <a:latin typeface="Arial" pitchFamily="34" charset="0"/>
              <a:cs typeface="Arial" pitchFamily="34" charset="0"/>
            </a:endParaRPr>
          </a:p>
        </p:txBody>
      </p:sp>
      <p:sp>
        <p:nvSpPr>
          <p:cNvPr id="5" name="Title 1"/>
          <p:cNvSpPr txBox="1">
            <a:spLocks/>
          </p:cNvSpPr>
          <p:nvPr/>
        </p:nvSpPr>
        <p:spPr>
          <a:xfrm>
            <a:off x="5715000" y="642938"/>
            <a:ext cx="3114675"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تاریخچه :</a:t>
            </a:r>
            <a:endParaRPr lang="en-US" sz="5000" dirty="0">
              <a:solidFill>
                <a:schemeClr val="tx2"/>
              </a:solidFill>
              <a:ea typeface="+mj-ea"/>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p:cNvSpPr>
            <a:spLocks noGrp="1"/>
          </p:cNvSpPr>
          <p:nvPr>
            <p:ph idx="1"/>
          </p:nvPr>
        </p:nvSpPr>
        <p:spPr/>
        <p:txBody>
          <a:bodyPr/>
          <a:lstStyle/>
          <a:p>
            <a:pPr algn="justLow" rtl="1" eaLnBrk="1" hangingPunct="1"/>
            <a:r>
              <a:rPr lang="fa-IR" sz="2400" smtClean="0">
                <a:latin typeface="Times New Roman" pitchFamily="18" charset="0"/>
                <a:cs typeface="Times New Roman" pitchFamily="18" charset="0"/>
              </a:rPr>
              <a:t>در همین سال </a:t>
            </a:r>
            <a:r>
              <a:rPr lang="fa-IR" sz="2400" smtClean="0">
                <a:ea typeface="Majalla UI"/>
              </a:rPr>
              <a:t>آشنایی هشتاد تن از مدیران تضمین کیفیت شرکتهاي امریکایی با </a:t>
            </a:r>
            <a:r>
              <a:rPr lang="en-US" sz="2400" smtClean="0"/>
              <a:t>QFD</a:t>
            </a:r>
            <a:r>
              <a:rPr lang="fa-IR" sz="2400" smtClean="0">
                <a:ea typeface="Majalla UI"/>
              </a:rPr>
              <a:t> در یک دوره چهار روزه توسط دکتر اکائو</a:t>
            </a:r>
          </a:p>
          <a:p>
            <a:pPr algn="justLow" rtl="1" eaLnBrk="1" hangingPunct="1"/>
            <a:r>
              <a:rPr lang="fa-IR" sz="2400" b="1" smtClean="0">
                <a:solidFill>
                  <a:srgbClr val="C00000"/>
                </a:solidFill>
                <a:latin typeface="Arial" pitchFamily="34" charset="0"/>
                <a:cs typeface="Arial" pitchFamily="34" charset="0"/>
              </a:rPr>
              <a:t>1985</a:t>
            </a:r>
            <a:r>
              <a:rPr lang="fa-IR" sz="2400" smtClean="0">
                <a:latin typeface="Times New Roman" pitchFamily="18" charset="0"/>
                <a:cs typeface="Times New Roman" pitchFamily="18" charset="0"/>
              </a:rPr>
              <a:t> : </a:t>
            </a:r>
            <a:r>
              <a:rPr lang="fa-IR" sz="2400" smtClean="0">
                <a:ea typeface="Majalla UI"/>
              </a:rPr>
              <a:t>استفاده از روش </a:t>
            </a:r>
            <a:r>
              <a:rPr lang="en-US" sz="2400" smtClean="0"/>
              <a:t>QFD</a:t>
            </a:r>
            <a:r>
              <a:rPr lang="fa-IR" sz="2400" smtClean="0">
                <a:ea typeface="Majalla UI"/>
              </a:rPr>
              <a:t> در شرکت فورد و تامین کنندگان قطعات آن</a:t>
            </a:r>
          </a:p>
          <a:p>
            <a:pPr algn="justLow" rtl="1" eaLnBrk="1" hangingPunct="1"/>
            <a:r>
              <a:rPr lang="fa-IR" sz="2400" b="1" smtClean="0">
                <a:solidFill>
                  <a:srgbClr val="C00000"/>
                </a:solidFill>
                <a:latin typeface="Arial" pitchFamily="34" charset="0"/>
                <a:cs typeface="Arial" pitchFamily="34" charset="0"/>
              </a:rPr>
              <a:t>1990</a:t>
            </a:r>
            <a:r>
              <a:rPr lang="fa-IR" sz="2400" smtClean="0">
                <a:latin typeface="Times New Roman" pitchFamily="18" charset="0"/>
                <a:cs typeface="Times New Roman" pitchFamily="18" charset="0"/>
              </a:rPr>
              <a:t> : </a:t>
            </a:r>
            <a:r>
              <a:rPr lang="fa-IR" sz="2400" smtClean="0">
                <a:ea typeface="Majalla UI"/>
              </a:rPr>
              <a:t>ارائه نرم افزارهایی در مورد </a:t>
            </a:r>
            <a:r>
              <a:rPr lang="en-US" sz="2400" smtClean="0"/>
              <a:t>QFD</a:t>
            </a:r>
            <a:r>
              <a:rPr lang="fa-IR" sz="2400" smtClean="0">
                <a:ea typeface="Majalla UI"/>
              </a:rPr>
              <a:t> با قابلیت های متفاوت</a:t>
            </a:r>
          </a:p>
          <a:p>
            <a:pPr algn="justLow" rtl="1" eaLnBrk="1" hangingPunct="1"/>
            <a:r>
              <a:rPr lang="fa-IR" sz="2400" b="1" smtClean="0">
                <a:solidFill>
                  <a:srgbClr val="C00000"/>
                </a:solidFill>
                <a:latin typeface="Arial" pitchFamily="34" charset="0"/>
                <a:cs typeface="Arial" pitchFamily="34" charset="0"/>
              </a:rPr>
              <a:t>1997</a:t>
            </a:r>
            <a:r>
              <a:rPr lang="fa-IR" sz="2400" smtClean="0">
                <a:latin typeface="Times New Roman" pitchFamily="18" charset="0"/>
                <a:cs typeface="Times New Roman" pitchFamily="18" charset="0"/>
              </a:rPr>
              <a:t> : </a:t>
            </a:r>
            <a:r>
              <a:rPr lang="fa-IR" sz="2400" smtClean="0">
                <a:ea typeface="Majalla UI"/>
              </a:rPr>
              <a:t>تدوین اولین هندبوك </a:t>
            </a:r>
            <a:r>
              <a:rPr lang="en-US" sz="2400" smtClean="0"/>
              <a:t>QFD</a:t>
            </a:r>
            <a:r>
              <a:rPr lang="fa-IR" sz="2400" smtClean="0">
                <a:ea typeface="Majalla UI"/>
              </a:rPr>
              <a:t> با عنوان </a:t>
            </a:r>
            <a:r>
              <a:rPr lang="en-US" sz="2400" smtClean="0"/>
              <a:t>The QFD HandBook</a:t>
            </a:r>
            <a:endParaRPr lang="en-US" sz="2400" smtClean="0">
              <a:latin typeface="Times New Roman" pitchFamily="18" charset="0"/>
              <a:cs typeface="Times New Roman" pitchFamily="18" charset="0"/>
            </a:endParaRPr>
          </a:p>
        </p:txBody>
      </p:sp>
      <p:sp>
        <p:nvSpPr>
          <p:cNvPr id="5" name="Title 1"/>
          <p:cNvSpPr txBox="1">
            <a:spLocks/>
          </p:cNvSpPr>
          <p:nvPr/>
        </p:nvSpPr>
        <p:spPr>
          <a:xfrm>
            <a:off x="5715000" y="642938"/>
            <a:ext cx="3114675" cy="1143000"/>
          </a:xfrm>
          <a:prstGeom prst="rect">
            <a:avLst/>
          </a:prstGeom>
        </p:spPr>
        <p:txBody>
          <a:bodyPr lIns="0" rIns="0" bIns="0" anchor="b">
            <a:normAutofit/>
          </a:bodyPr>
          <a:lstStyle/>
          <a:p>
            <a:pPr algn="r" rtl="1" fontAlgn="auto">
              <a:spcAft>
                <a:spcPts val="0"/>
              </a:spcAft>
              <a:defRPr/>
            </a:pPr>
            <a:r>
              <a:rPr lang="fa-IR" sz="5000" b="1" dirty="0">
                <a:solidFill>
                  <a:schemeClr val="tx2"/>
                </a:solidFill>
                <a:ea typeface="+mj-ea"/>
                <a:cs typeface="Arial" pitchFamily="34" charset="0"/>
              </a:rPr>
              <a:t>تاریخچه :</a:t>
            </a:r>
            <a:endParaRPr lang="en-US" sz="5000" dirty="0">
              <a:solidFill>
                <a:schemeClr val="tx2"/>
              </a:solidFill>
              <a:ea typeface="+mj-ea"/>
              <a:cs typeface="Arial" pitchFamily="34" charset="0"/>
            </a:endParaRPr>
          </a:p>
        </p:txBody>
      </p:sp>
      <p:sp>
        <p:nvSpPr>
          <p:cNvPr id="4" name="Footer Placeholder 3"/>
          <p:cNvSpPr>
            <a:spLocks noGrp="1"/>
          </p:cNvSpPr>
          <p:nvPr>
            <p:ph type="ftr" sz="quarter" idx="11"/>
          </p:nvPr>
        </p:nvSpPr>
        <p:spPr/>
        <p:txBody>
          <a:bodyPr/>
          <a:lstStyle/>
          <a:p>
            <a:pPr>
              <a:defRPr/>
            </a:pPr>
            <a:r>
              <a:rPr lang="fr-CA" smtClean="0"/>
              <a:t>© irmgn.ir</a:t>
            </a:r>
            <a:endParaRPr lang="fr-CA"/>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6.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8.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9.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Flow</Template>
  <TotalTime>2689</TotalTime>
  <Words>2983</Words>
  <Application>Microsoft Office PowerPoint</Application>
  <PresentationFormat>On-screen Show (4:3)</PresentationFormat>
  <Paragraphs>269</Paragraphs>
  <Slides>60</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60</vt:i4>
      </vt:variant>
    </vt:vector>
  </HeadingPairs>
  <TitlesOfParts>
    <vt:vector size="64" baseType="lpstr">
      <vt:lpstr>Thème Office</vt:lpstr>
      <vt:lpstr>Flow</vt:lpstr>
      <vt:lpstr>1_Flow</vt:lpstr>
      <vt:lpstr>Clip</vt:lpstr>
      <vt:lpstr>گسترش عملکرد کیفیت</vt:lpstr>
      <vt:lpstr>مقدمه :</vt:lpstr>
      <vt:lpstr>مقدمه :</vt:lpstr>
      <vt:lpstr>مقدمه :</vt:lpstr>
      <vt:lpstr>مقدمه :</vt:lpstr>
      <vt:lpstr>تاریخچه :</vt:lpstr>
      <vt:lpstr>تاریخچه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House Of Quality</vt:lpstr>
      <vt:lpstr>Slide 35</vt:lpstr>
      <vt:lpstr>Slide 36</vt:lpstr>
      <vt:lpstr>Slide 37</vt:lpstr>
      <vt:lpstr>مراحل تشکیل خانه کیفیت</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Éric Vadeboncoeur</dc:creator>
  <cp:lastModifiedBy>Administrator</cp:lastModifiedBy>
  <cp:revision>58</cp:revision>
  <dcterms:created xsi:type="dcterms:W3CDTF">2008-04-20T22:20:53Z</dcterms:created>
  <dcterms:modified xsi:type="dcterms:W3CDTF">2016-03-16T18:21:30Z</dcterms:modified>
</cp:coreProperties>
</file>