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38"/>
  </p:notesMasterIdLst>
  <p:handoutMasterIdLst>
    <p:handoutMasterId r:id="rId39"/>
  </p:handout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25" y="-29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D0A1E2-2F15-42A1-8A62-0141DC72EBAE}" type="datetimeFigureOut">
              <a:rPr lang="en-US" smtClean="0"/>
              <a:t>3/17/2016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 irmgn.ir</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086972-A108-42CF-985E-DF177D741573}" type="slidenum">
              <a:rPr lang="en-US" smtClean="0"/>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CBB1CA-7934-4156-AE70-2451F62C0D18}" type="datetimeFigureOut">
              <a:rPr lang="en-US" smtClean="0"/>
              <a:pPr/>
              <a:t>3/17/2016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 irmgn.ir</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CF4502-3ABB-4229-AF18-1DCFD5C5FC68}" type="slidenum">
              <a:rPr lang="en-US" smtClean="0"/>
              <a:pPr/>
              <a:t>‹#›</a:t>
            </a:fld>
            <a:endParaRPr lang="en-US"/>
          </a:p>
        </p:txBody>
      </p:sp>
    </p:spTree>
    <p:extLst>
      <p:ext uri="{BB962C8B-B14F-4D97-AF65-F5344CB8AC3E}">
        <p14:creationId xmlns:p14="http://schemas.microsoft.com/office/powerpoint/2010/main" xmlns="" val="80314291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F4502-3ABB-4229-AF18-1DCFD5C5FC68}"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AutoShape 34"/>
          <p:cNvSpPr>
            <a:spLocks noChangeArrowheads="1"/>
          </p:cNvSpPr>
          <p:nvPr/>
        </p:nvSpPr>
        <p:spPr bwMode="gray">
          <a:xfrm flipH="1">
            <a:off x="684213" y="4494213"/>
            <a:ext cx="647700" cy="444500"/>
          </a:xfrm>
          <a:prstGeom prst="homePlate">
            <a:avLst>
              <a:gd name="adj" fmla="val 36429"/>
            </a:avLst>
          </a:prstGeom>
          <a:gradFill rotWithShape="1">
            <a:gsLst>
              <a:gs pos="0">
                <a:schemeClr val="accent2"/>
              </a:gs>
              <a:gs pos="100000">
                <a:schemeClr val="tx1"/>
              </a:gs>
            </a:gsLst>
            <a:lin ang="0" scaled="1"/>
          </a:gradFill>
          <a:ln w="9525">
            <a:noFill/>
            <a:miter lim="800000"/>
            <a:headEnd/>
            <a:tailEnd/>
          </a:ln>
          <a:effectLst/>
        </p:spPr>
        <p:txBody>
          <a:bodyPr wrap="none" anchor="ctr"/>
          <a:lstStyle/>
          <a:p>
            <a:pPr fontAlgn="base">
              <a:spcBef>
                <a:spcPct val="0"/>
              </a:spcBef>
              <a:spcAft>
                <a:spcPct val="0"/>
              </a:spcAft>
              <a:defRPr/>
            </a:pPr>
            <a:endParaRPr lang="fa-IR">
              <a:solidFill>
                <a:srgbClr val="000066"/>
              </a:solidFill>
              <a:latin typeface="Arial" pitchFamily="34" charset="0"/>
            </a:endParaRPr>
          </a:p>
        </p:txBody>
      </p:sp>
      <p:sp>
        <p:nvSpPr>
          <p:cNvPr id="5" name="AutoShape 38"/>
          <p:cNvSpPr>
            <a:spLocks noChangeArrowheads="1"/>
          </p:cNvSpPr>
          <p:nvPr/>
        </p:nvSpPr>
        <p:spPr bwMode="gray">
          <a:xfrm flipH="1">
            <a:off x="914400" y="4495800"/>
            <a:ext cx="647700" cy="449263"/>
          </a:xfrm>
          <a:prstGeom prst="homePlate">
            <a:avLst>
              <a:gd name="adj" fmla="val 36042"/>
            </a:avLst>
          </a:prstGeom>
          <a:gradFill rotWithShape="1">
            <a:gsLst>
              <a:gs pos="0">
                <a:schemeClr val="accent2"/>
              </a:gs>
              <a:gs pos="100000">
                <a:schemeClr val="tx1"/>
              </a:gs>
            </a:gsLst>
            <a:lin ang="0" scaled="1"/>
          </a:gradFill>
          <a:ln w="9525">
            <a:noFill/>
            <a:miter lim="800000"/>
            <a:headEnd/>
            <a:tailEnd/>
          </a:ln>
          <a:effectLst/>
        </p:spPr>
        <p:txBody>
          <a:bodyPr wrap="none" anchor="ctr"/>
          <a:lstStyle/>
          <a:p>
            <a:pPr fontAlgn="base">
              <a:spcBef>
                <a:spcPct val="0"/>
              </a:spcBef>
              <a:spcAft>
                <a:spcPct val="0"/>
              </a:spcAft>
              <a:defRPr/>
            </a:pPr>
            <a:endParaRPr lang="fa-IR">
              <a:solidFill>
                <a:srgbClr val="000066"/>
              </a:solidFill>
              <a:latin typeface="Arial" pitchFamily="34" charset="0"/>
            </a:endParaRPr>
          </a:p>
        </p:txBody>
      </p:sp>
      <p:grpSp>
        <p:nvGrpSpPr>
          <p:cNvPr id="6" name="Group 48"/>
          <p:cNvGrpSpPr>
            <a:grpSpLocks/>
          </p:cNvGrpSpPr>
          <p:nvPr/>
        </p:nvGrpSpPr>
        <p:grpSpPr bwMode="auto">
          <a:xfrm>
            <a:off x="1204913" y="4495800"/>
            <a:ext cx="7939087" cy="471488"/>
            <a:chOff x="759" y="2832"/>
            <a:chExt cx="5001" cy="297"/>
          </a:xfrm>
        </p:grpSpPr>
        <p:sp>
          <p:nvSpPr>
            <p:cNvPr id="7" name="Rectangle 42"/>
            <p:cNvSpPr>
              <a:spLocks noChangeArrowheads="1"/>
            </p:cNvSpPr>
            <p:nvPr userDrawn="1"/>
          </p:nvSpPr>
          <p:spPr bwMode="gray">
            <a:xfrm>
              <a:off x="953" y="2832"/>
              <a:ext cx="4807" cy="297"/>
            </a:xfrm>
            <a:prstGeom prst="rect">
              <a:avLst/>
            </a:prstGeom>
            <a:solidFill>
              <a:srgbClr val="000066"/>
            </a:solidFill>
            <a:ln w="9525">
              <a:noFill/>
              <a:miter lim="800000"/>
              <a:headEnd/>
              <a:tailEnd/>
            </a:ln>
            <a:effectLst/>
          </p:spPr>
          <p:txBody>
            <a:bodyPr wrap="none" anchor="ctr"/>
            <a:lstStyle/>
            <a:p>
              <a:pPr fontAlgn="base">
                <a:spcBef>
                  <a:spcPct val="0"/>
                </a:spcBef>
                <a:spcAft>
                  <a:spcPct val="0"/>
                </a:spcAft>
                <a:defRPr/>
              </a:pPr>
              <a:endParaRPr lang="fa-IR">
                <a:solidFill>
                  <a:srgbClr val="000066"/>
                </a:solidFill>
                <a:latin typeface="Arial" pitchFamily="34" charset="0"/>
              </a:endParaRPr>
            </a:p>
          </p:txBody>
        </p:sp>
        <p:sp>
          <p:nvSpPr>
            <p:cNvPr id="8" name="AutoShape 44"/>
            <p:cNvSpPr>
              <a:spLocks noChangeArrowheads="1"/>
            </p:cNvSpPr>
            <p:nvPr userDrawn="1"/>
          </p:nvSpPr>
          <p:spPr bwMode="gray">
            <a:xfrm flipH="1">
              <a:off x="759" y="2832"/>
              <a:ext cx="393" cy="288"/>
            </a:xfrm>
            <a:prstGeom prst="homePlate">
              <a:avLst>
                <a:gd name="adj" fmla="val 34115"/>
              </a:avLst>
            </a:prstGeom>
            <a:solidFill>
              <a:srgbClr val="000066"/>
            </a:solidFill>
            <a:ln w="9525">
              <a:noFill/>
              <a:miter lim="800000"/>
              <a:headEnd/>
              <a:tailEnd/>
            </a:ln>
            <a:effectLst/>
          </p:spPr>
          <p:txBody>
            <a:bodyPr wrap="none" anchor="ctr"/>
            <a:lstStyle/>
            <a:p>
              <a:pPr fontAlgn="base">
                <a:spcBef>
                  <a:spcPct val="0"/>
                </a:spcBef>
                <a:spcAft>
                  <a:spcPct val="0"/>
                </a:spcAft>
                <a:defRPr/>
              </a:pPr>
              <a:endParaRPr lang="fa-IR">
                <a:solidFill>
                  <a:srgbClr val="000066"/>
                </a:solidFill>
                <a:latin typeface="Arial" pitchFamily="34" charset="0"/>
              </a:endParaRPr>
            </a:p>
          </p:txBody>
        </p:sp>
      </p:grpSp>
      <p:sp>
        <p:nvSpPr>
          <p:cNvPr id="9" name="Text Box 14"/>
          <p:cNvSpPr txBox="1">
            <a:spLocks noChangeArrowheads="1"/>
          </p:cNvSpPr>
          <p:nvPr/>
        </p:nvSpPr>
        <p:spPr bwMode="black">
          <a:xfrm>
            <a:off x="7302500" y="304800"/>
            <a:ext cx="1460500" cy="519113"/>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2800" b="1">
                <a:solidFill>
                  <a:srgbClr val="FFFFFF"/>
                </a:solidFill>
              </a:rPr>
              <a:t>LOGO</a:t>
            </a:r>
          </a:p>
        </p:txBody>
      </p:sp>
      <p:sp>
        <p:nvSpPr>
          <p:cNvPr id="3074" name="Rectangle 2"/>
          <p:cNvSpPr>
            <a:spLocks noGrp="1" noChangeArrowheads="1"/>
          </p:cNvSpPr>
          <p:nvPr>
            <p:ph type="ctrTitle"/>
          </p:nvPr>
        </p:nvSpPr>
        <p:spPr bwMode="gray">
          <a:xfrm>
            <a:off x="685800" y="3033713"/>
            <a:ext cx="7239000" cy="1371600"/>
          </a:xfrm>
          <a:effectLst>
            <a:outerShdw dist="28398" dir="1593903" algn="ctr" rotWithShape="0">
              <a:schemeClr val="bg1"/>
            </a:outerShdw>
          </a:effectLst>
        </p:spPr>
        <p:txBody>
          <a:bodyPr/>
          <a:lstStyle>
            <a:lvl1pPr algn="l">
              <a:defRPr sz="4000"/>
            </a:lvl1pPr>
          </a:lstStyle>
          <a:p>
            <a:r>
              <a:rPr lang="en-US"/>
              <a:t>Click to edit Master title style</a:t>
            </a:r>
          </a:p>
        </p:txBody>
      </p:sp>
      <p:sp>
        <p:nvSpPr>
          <p:cNvPr id="3075" name="Rectangle 3"/>
          <p:cNvSpPr>
            <a:spLocks noGrp="1" noChangeArrowheads="1"/>
          </p:cNvSpPr>
          <p:nvPr>
            <p:ph type="subTitle" idx="1"/>
          </p:nvPr>
        </p:nvSpPr>
        <p:spPr bwMode="gray">
          <a:xfrm>
            <a:off x="1600200" y="4505325"/>
            <a:ext cx="7543800" cy="381000"/>
          </a:xfrm>
        </p:spPr>
        <p:txBody>
          <a:bodyPr/>
          <a:lstStyle>
            <a:lvl1pPr marL="0" indent="0">
              <a:buFont typeface="Wingdings" pitchFamily="2" charset="2"/>
              <a:buNone/>
              <a:defRPr sz="2400">
                <a:solidFill>
                  <a:schemeClr val="bg1"/>
                </a:solidFill>
              </a:defRPr>
            </a:lvl1pPr>
          </a:lstStyle>
          <a:p>
            <a:r>
              <a:rPr lang="en-US"/>
              <a:t>Click to edit Master subtitle style</a:t>
            </a:r>
          </a:p>
        </p:txBody>
      </p:sp>
      <p:sp>
        <p:nvSpPr>
          <p:cNvPr id="10" name="Rectangle 4"/>
          <p:cNvSpPr>
            <a:spLocks noGrp="1" noChangeArrowheads="1"/>
          </p:cNvSpPr>
          <p:nvPr>
            <p:ph type="dt" sz="half" idx="10"/>
          </p:nvPr>
        </p:nvSpPr>
        <p:spPr bwMode="gray">
          <a:xfrm>
            <a:off x="457200" y="6553200"/>
            <a:ext cx="2133600" cy="168275"/>
          </a:xfrm>
        </p:spPr>
        <p:txBody>
          <a:bodyPr/>
          <a:lstStyle>
            <a:lvl1pPr>
              <a:defRPr sz="1400">
                <a:effectLst/>
                <a:latin typeface="Times New Roman" pitchFamily="18" charset="0"/>
              </a:defRPr>
            </a:lvl1pPr>
          </a:lstStyle>
          <a:p>
            <a:pPr>
              <a:defRPr/>
            </a:pPr>
            <a:fld id="{48117527-746B-46EC-A45E-2241F51F4DF3}" type="datetime1">
              <a:rPr lang="en-US" smtClean="0">
                <a:solidFill>
                  <a:srgbClr val="000066"/>
                </a:solidFill>
              </a:rPr>
              <a:t>3/17/2016</a:t>
            </a:fld>
            <a:endParaRPr lang="en-US">
              <a:solidFill>
                <a:srgbClr val="000066"/>
              </a:solidFill>
            </a:endParaRPr>
          </a:p>
        </p:txBody>
      </p:sp>
      <p:sp>
        <p:nvSpPr>
          <p:cNvPr id="11" name="Rectangle 5"/>
          <p:cNvSpPr>
            <a:spLocks noGrp="1" noChangeArrowheads="1"/>
          </p:cNvSpPr>
          <p:nvPr>
            <p:ph type="ftr" sz="quarter" idx="11"/>
          </p:nvPr>
        </p:nvSpPr>
        <p:spPr bwMode="gray">
          <a:xfrm>
            <a:off x="3124200" y="6553200"/>
            <a:ext cx="2895600" cy="168275"/>
          </a:xfrm>
        </p:spPr>
        <p:txBody>
          <a:bodyPr/>
          <a:lstStyle>
            <a:lvl1pPr algn="ctr">
              <a:defRPr sz="1400">
                <a:effectLst/>
                <a:latin typeface="Times New Roman" pitchFamily="18" charset="0"/>
              </a:defRPr>
            </a:lvl1pPr>
          </a:lstStyle>
          <a:p>
            <a:pPr>
              <a:defRPr/>
            </a:pPr>
            <a:r>
              <a:rPr lang="en-US" smtClean="0">
                <a:solidFill>
                  <a:srgbClr val="000066"/>
                </a:solidFill>
              </a:rPr>
              <a:t>© irmgn.ir</a:t>
            </a:r>
            <a:endParaRPr lang="en-US">
              <a:solidFill>
                <a:srgbClr val="000066"/>
              </a:solidFill>
            </a:endParaRPr>
          </a:p>
        </p:txBody>
      </p:sp>
      <p:sp>
        <p:nvSpPr>
          <p:cNvPr id="12" name="Rectangle 6"/>
          <p:cNvSpPr>
            <a:spLocks noGrp="1" noChangeArrowheads="1"/>
          </p:cNvSpPr>
          <p:nvPr>
            <p:ph type="sldNum" sz="quarter" idx="12"/>
          </p:nvPr>
        </p:nvSpPr>
        <p:spPr bwMode="gray">
          <a:xfrm>
            <a:off x="6553200" y="6553200"/>
            <a:ext cx="2133600" cy="168275"/>
          </a:xfrm>
        </p:spPr>
        <p:txBody>
          <a:bodyPr/>
          <a:lstStyle>
            <a:lvl1pPr algn="r">
              <a:defRPr sz="1400">
                <a:effectLst/>
              </a:defRPr>
            </a:lvl1pPr>
          </a:lstStyle>
          <a:p>
            <a:pPr>
              <a:defRPr/>
            </a:pPr>
            <a:fld id="{D93CE4AB-65DD-43D9-9F2A-7B2DFE7D120B}"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xmlns="" val="4190419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8A36EF67-1B28-4A6F-BC7E-ED7CB9E788FE}" type="datetime1">
              <a:rPr lang="en-US" smtClean="0">
                <a:solidFill>
                  <a:srgbClr val="000066"/>
                </a:solidFill>
              </a:rPr>
              <a:t>3/17/2016</a:t>
            </a:fld>
            <a:endParaRPr lang="en-US">
              <a:solidFill>
                <a:srgbClr val="0000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66"/>
                </a:solidFill>
              </a:rPr>
              <a:t>© irmgn.ir</a:t>
            </a:r>
            <a:endParaRPr lang="en-US">
              <a:solidFill>
                <a:srgbClr val="0000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74EB2A-DB47-48C1-AA59-1FC8398EDE68}"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xmlns="" val="192485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20236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122238"/>
            <a:ext cx="6019800" cy="6202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E557DC06-36AB-45A7-BB53-A3167691DDD6}" type="datetime1">
              <a:rPr lang="en-US" smtClean="0">
                <a:solidFill>
                  <a:srgbClr val="000066"/>
                </a:solidFill>
              </a:rPr>
              <a:t>3/17/2016</a:t>
            </a:fld>
            <a:endParaRPr lang="en-US">
              <a:solidFill>
                <a:srgbClr val="0000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66"/>
                </a:solidFill>
              </a:rPr>
              <a:t>© irmgn.ir</a:t>
            </a:r>
            <a:endParaRPr lang="en-US">
              <a:solidFill>
                <a:srgbClr val="0000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B48F01-EBA3-44D2-BDC5-AD9B825FA303}"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xmlns="" val="2757346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467600" cy="563562"/>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457200" y="1076325"/>
            <a:ext cx="8229600" cy="5248275"/>
          </a:xfrm>
        </p:spPr>
        <p:txBody>
          <a:bodyPr/>
          <a:lstStyle/>
          <a:p>
            <a:pPr lvl="0"/>
            <a:endParaRPr lang="fa-IR" noProof="0" smtClean="0"/>
          </a:p>
        </p:txBody>
      </p:sp>
      <p:sp>
        <p:nvSpPr>
          <p:cNvPr id="4" name="Rectangle 4"/>
          <p:cNvSpPr>
            <a:spLocks noGrp="1" noChangeArrowheads="1"/>
          </p:cNvSpPr>
          <p:nvPr>
            <p:ph type="dt" sz="half" idx="10"/>
          </p:nvPr>
        </p:nvSpPr>
        <p:spPr>
          <a:ln/>
        </p:spPr>
        <p:txBody>
          <a:bodyPr/>
          <a:lstStyle>
            <a:lvl1pPr>
              <a:defRPr/>
            </a:lvl1pPr>
          </a:lstStyle>
          <a:p>
            <a:pPr>
              <a:defRPr/>
            </a:pPr>
            <a:fld id="{B31D5724-69E6-4720-A5C4-31F43F97C365}" type="datetime1">
              <a:rPr lang="en-US" smtClean="0">
                <a:solidFill>
                  <a:srgbClr val="000066"/>
                </a:solidFill>
              </a:rPr>
              <a:t>3/17/2016</a:t>
            </a:fld>
            <a:endParaRPr lang="en-US">
              <a:solidFill>
                <a:srgbClr val="0000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66"/>
                </a:solidFill>
              </a:rPr>
              <a:t>© irmgn.ir</a:t>
            </a:r>
            <a:endParaRPr lang="en-US">
              <a:solidFill>
                <a:srgbClr val="0000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4A1B4B-2F30-4ADD-9185-529100A1A663}"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xmlns="" val="2176412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Line 30"/>
          <p:cNvSpPr>
            <a:spLocks noChangeShapeType="1"/>
          </p:cNvSpPr>
          <p:nvPr/>
        </p:nvSpPr>
        <p:spPr bwMode="auto">
          <a:xfrm>
            <a:off x="250825" y="6508750"/>
            <a:ext cx="8610600" cy="0"/>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fa-IR">
              <a:solidFill>
                <a:srgbClr val="000066"/>
              </a:solidFill>
              <a:latin typeface="Arial" pitchFamily="34" charset="0"/>
            </a:endParaRPr>
          </a:p>
        </p:txBody>
      </p:sp>
      <p:sp>
        <p:nvSpPr>
          <p:cNvPr id="4" name="Rectangle 39"/>
          <p:cNvSpPr>
            <a:spLocks noChangeArrowheads="1"/>
          </p:cNvSpPr>
          <p:nvPr/>
        </p:nvSpPr>
        <p:spPr bwMode="gray">
          <a:xfrm>
            <a:off x="8859838" y="0"/>
            <a:ext cx="284162" cy="6884988"/>
          </a:xfrm>
          <a:prstGeom prst="rect">
            <a:avLst/>
          </a:prstGeom>
          <a:gradFill rotWithShape="1">
            <a:gsLst>
              <a:gs pos="0">
                <a:schemeClr val="tx1"/>
              </a:gs>
              <a:gs pos="100000">
                <a:schemeClr val="accent2"/>
              </a:gs>
            </a:gsLst>
            <a:lin ang="5400000" scaled="1"/>
          </a:gradFill>
          <a:ln w="9525">
            <a:noFill/>
            <a:miter lim="800000"/>
            <a:headEnd/>
            <a:tailEnd/>
          </a:ln>
          <a:effectLst/>
        </p:spPr>
        <p:txBody>
          <a:bodyPr wrap="none" anchor="ctr"/>
          <a:lstStyle/>
          <a:p>
            <a:pPr fontAlgn="base">
              <a:spcBef>
                <a:spcPct val="0"/>
              </a:spcBef>
              <a:spcAft>
                <a:spcPct val="0"/>
              </a:spcAft>
              <a:defRPr/>
            </a:pPr>
            <a:endParaRPr lang="fa-IR">
              <a:solidFill>
                <a:srgbClr val="000066"/>
              </a:solidFill>
              <a:latin typeface="Arial" pitchFamily="34" charset="0"/>
            </a:endParaRPr>
          </a:p>
        </p:txBody>
      </p:sp>
      <p:sp>
        <p:nvSpPr>
          <p:cNvPr id="5" name="AutoShape 40"/>
          <p:cNvSpPr>
            <a:spLocks noChangeArrowheads="1"/>
          </p:cNvSpPr>
          <p:nvPr/>
        </p:nvSpPr>
        <p:spPr bwMode="gray">
          <a:xfrm rot="10800000" flipH="1">
            <a:off x="8353425" y="0"/>
            <a:ext cx="685800" cy="755650"/>
          </a:xfrm>
          <a:prstGeom prst="homePlate">
            <a:avLst>
              <a:gd name="adj" fmla="val 25000"/>
            </a:avLst>
          </a:prstGeom>
          <a:gradFill rotWithShape="1">
            <a:gsLst>
              <a:gs pos="0">
                <a:srgbClr val="000066"/>
              </a:gs>
              <a:gs pos="100000">
                <a:schemeClr val="accent2"/>
              </a:gs>
            </a:gsLst>
            <a:lin ang="0" scaled="1"/>
          </a:gradFill>
          <a:ln w="9525">
            <a:noFill/>
            <a:miter lim="800000"/>
            <a:headEnd/>
            <a:tailEnd/>
          </a:ln>
          <a:effectLst/>
        </p:spPr>
        <p:txBody>
          <a:bodyPr wrap="none" anchor="ctr"/>
          <a:lstStyle/>
          <a:p>
            <a:pPr fontAlgn="base">
              <a:spcBef>
                <a:spcPct val="0"/>
              </a:spcBef>
              <a:spcAft>
                <a:spcPct val="0"/>
              </a:spcAft>
              <a:defRPr/>
            </a:pPr>
            <a:endParaRPr lang="fa-IR">
              <a:solidFill>
                <a:srgbClr val="000066"/>
              </a:solidFill>
              <a:latin typeface="Arial" pitchFamily="34" charset="0"/>
            </a:endParaRPr>
          </a:p>
        </p:txBody>
      </p:sp>
      <p:sp>
        <p:nvSpPr>
          <p:cNvPr id="6" name="AutoShape 41"/>
          <p:cNvSpPr>
            <a:spLocks noChangeArrowheads="1"/>
          </p:cNvSpPr>
          <p:nvPr/>
        </p:nvSpPr>
        <p:spPr bwMode="gray">
          <a:xfrm rot="10800000" flipH="1">
            <a:off x="7896225" y="0"/>
            <a:ext cx="685800" cy="755650"/>
          </a:xfrm>
          <a:prstGeom prst="homePlate">
            <a:avLst>
              <a:gd name="adj" fmla="val 25000"/>
            </a:avLst>
          </a:prstGeom>
          <a:gradFill rotWithShape="1">
            <a:gsLst>
              <a:gs pos="0">
                <a:srgbClr val="000066"/>
              </a:gs>
              <a:gs pos="100000">
                <a:schemeClr val="accent2"/>
              </a:gs>
            </a:gsLst>
            <a:lin ang="0" scaled="1"/>
          </a:gradFill>
          <a:ln w="9525">
            <a:noFill/>
            <a:miter lim="800000"/>
            <a:headEnd/>
            <a:tailEnd/>
          </a:ln>
          <a:effectLst/>
        </p:spPr>
        <p:txBody>
          <a:bodyPr wrap="none" anchor="ctr"/>
          <a:lstStyle/>
          <a:p>
            <a:pPr fontAlgn="base">
              <a:spcBef>
                <a:spcPct val="0"/>
              </a:spcBef>
              <a:spcAft>
                <a:spcPct val="0"/>
              </a:spcAft>
              <a:defRPr/>
            </a:pPr>
            <a:endParaRPr lang="fa-IR">
              <a:solidFill>
                <a:srgbClr val="000066"/>
              </a:solidFill>
              <a:latin typeface="Arial" pitchFamily="34" charset="0"/>
            </a:endParaRPr>
          </a:p>
        </p:txBody>
      </p:sp>
      <p:sp>
        <p:nvSpPr>
          <p:cNvPr id="7" name="Rectangle 29"/>
          <p:cNvSpPr>
            <a:spLocks noChangeArrowheads="1"/>
          </p:cNvSpPr>
          <p:nvPr/>
        </p:nvSpPr>
        <p:spPr bwMode="ltGray">
          <a:xfrm>
            <a:off x="8859838" y="0"/>
            <a:ext cx="284162" cy="6884988"/>
          </a:xfrm>
          <a:prstGeom prst="rect">
            <a:avLst/>
          </a:prstGeom>
          <a:gradFill rotWithShape="1">
            <a:gsLst>
              <a:gs pos="0">
                <a:schemeClr val="tx1"/>
              </a:gs>
              <a:gs pos="100000">
                <a:schemeClr val="accent2"/>
              </a:gs>
            </a:gsLst>
            <a:lin ang="5400000" scaled="1"/>
          </a:gradFill>
          <a:ln w="9525">
            <a:noFill/>
            <a:miter lim="800000"/>
            <a:headEnd/>
            <a:tailEnd/>
          </a:ln>
          <a:effectLst/>
        </p:spPr>
        <p:txBody>
          <a:bodyPr wrap="none" anchor="ctr"/>
          <a:lstStyle/>
          <a:p>
            <a:pPr fontAlgn="base">
              <a:spcBef>
                <a:spcPct val="0"/>
              </a:spcBef>
              <a:spcAft>
                <a:spcPct val="0"/>
              </a:spcAft>
              <a:defRPr/>
            </a:pPr>
            <a:endParaRPr lang="fa-IR">
              <a:solidFill>
                <a:srgbClr val="000066"/>
              </a:solidFill>
              <a:latin typeface="Arial" pitchFamily="34" charset="0"/>
            </a:endParaRPr>
          </a:p>
        </p:txBody>
      </p:sp>
      <p:sp>
        <p:nvSpPr>
          <p:cNvPr id="8" name="AutoShape 33"/>
          <p:cNvSpPr>
            <a:spLocks noChangeArrowheads="1"/>
          </p:cNvSpPr>
          <p:nvPr/>
        </p:nvSpPr>
        <p:spPr bwMode="ltGray">
          <a:xfrm rot="10800000" flipH="1">
            <a:off x="8353425" y="0"/>
            <a:ext cx="685800" cy="755650"/>
          </a:xfrm>
          <a:prstGeom prst="homePlate">
            <a:avLst>
              <a:gd name="adj" fmla="val 25000"/>
            </a:avLst>
          </a:prstGeom>
          <a:gradFill rotWithShape="1">
            <a:gsLst>
              <a:gs pos="0">
                <a:srgbClr val="000066"/>
              </a:gs>
              <a:gs pos="100000">
                <a:schemeClr val="accent2"/>
              </a:gs>
            </a:gsLst>
            <a:lin ang="0" scaled="1"/>
          </a:gradFill>
          <a:ln w="9525">
            <a:noFill/>
            <a:miter lim="800000"/>
            <a:headEnd/>
            <a:tailEnd/>
          </a:ln>
          <a:effectLst/>
        </p:spPr>
        <p:txBody>
          <a:bodyPr wrap="none" anchor="ctr"/>
          <a:lstStyle/>
          <a:p>
            <a:pPr fontAlgn="base">
              <a:spcBef>
                <a:spcPct val="0"/>
              </a:spcBef>
              <a:spcAft>
                <a:spcPct val="0"/>
              </a:spcAft>
              <a:defRPr/>
            </a:pPr>
            <a:endParaRPr lang="fa-IR">
              <a:solidFill>
                <a:srgbClr val="000066"/>
              </a:solidFill>
              <a:latin typeface="Arial" pitchFamily="34" charset="0"/>
            </a:endParaRPr>
          </a:p>
        </p:txBody>
      </p:sp>
      <p:sp>
        <p:nvSpPr>
          <p:cNvPr id="9" name="AutoShape 31"/>
          <p:cNvSpPr>
            <a:spLocks noChangeArrowheads="1"/>
          </p:cNvSpPr>
          <p:nvPr/>
        </p:nvSpPr>
        <p:spPr bwMode="ltGray">
          <a:xfrm rot="10800000" flipH="1">
            <a:off x="7896225" y="0"/>
            <a:ext cx="685800" cy="755650"/>
          </a:xfrm>
          <a:prstGeom prst="homePlate">
            <a:avLst>
              <a:gd name="adj" fmla="val 25000"/>
            </a:avLst>
          </a:prstGeom>
          <a:gradFill rotWithShape="1">
            <a:gsLst>
              <a:gs pos="0">
                <a:srgbClr val="000066"/>
              </a:gs>
              <a:gs pos="100000">
                <a:schemeClr val="accent2"/>
              </a:gs>
            </a:gsLst>
            <a:lin ang="0" scaled="1"/>
          </a:gradFill>
          <a:ln w="9525">
            <a:noFill/>
            <a:miter lim="800000"/>
            <a:headEnd/>
            <a:tailEnd/>
          </a:ln>
          <a:effectLst/>
        </p:spPr>
        <p:txBody>
          <a:bodyPr wrap="none" anchor="ctr"/>
          <a:lstStyle/>
          <a:p>
            <a:pPr fontAlgn="base">
              <a:spcBef>
                <a:spcPct val="0"/>
              </a:spcBef>
              <a:spcAft>
                <a:spcPct val="0"/>
              </a:spcAft>
              <a:defRPr/>
            </a:pPr>
            <a:endParaRPr lang="fa-IR">
              <a:solidFill>
                <a:srgbClr val="000066"/>
              </a:solidFill>
              <a:latin typeface="Arial" pitchFamily="34" charset="0"/>
            </a:endParaRPr>
          </a:p>
        </p:txBody>
      </p:sp>
      <p:sp>
        <p:nvSpPr>
          <p:cNvPr id="10" name="AutoShape 43"/>
          <p:cNvSpPr>
            <a:spLocks noChangeArrowheads="1"/>
          </p:cNvSpPr>
          <p:nvPr/>
        </p:nvSpPr>
        <p:spPr bwMode="gray">
          <a:xfrm rot="10800000" flipH="1">
            <a:off x="7604125" y="0"/>
            <a:ext cx="549275" cy="755650"/>
          </a:xfrm>
          <a:prstGeom prst="homePlate">
            <a:avLst>
              <a:gd name="adj" fmla="val 25000"/>
            </a:avLst>
          </a:prstGeom>
          <a:solidFill>
            <a:srgbClr val="6CA5D8"/>
          </a:solidFill>
          <a:ln w="9525">
            <a:noFill/>
            <a:miter lim="800000"/>
            <a:headEnd/>
            <a:tailEnd/>
          </a:ln>
          <a:effectLst/>
        </p:spPr>
        <p:txBody>
          <a:bodyPr wrap="none" anchor="ctr"/>
          <a:lstStyle/>
          <a:p>
            <a:pPr fontAlgn="base">
              <a:spcBef>
                <a:spcPct val="0"/>
              </a:spcBef>
              <a:spcAft>
                <a:spcPct val="0"/>
              </a:spcAft>
              <a:defRPr/>
            </a:pPr>
            <a:endParaRPr lang="fa-IR">
              <a:solidFill>
                <a:srgbClr val="000066"/>
              </a:solidFill>
              <a:latin typeface="Arial" pitchFamily="34" charset="0"/>
            </a:endParaRPr>
          </a:p>
        </p:txBody>
      </p:sp>
      <p:sp>
        <p:nvSpPr>
          <p:cNvPr id="11" name="Rectangle 44"/>
          <p:cNvSpPr>
            <a:spLocks noChangeArrowheads="1"/>
          </p:cNvSpPr>
          <p:nvPr/>
        </p:nvSpPr>
        <p:spPr bwMode="gray">
          <a:xfrm>
            <a:off x="3886200" y="0"/>
            <a:ext cx="3825875" cy="758825"/>
          </a:xfrm>
          <a:prstGeom prst="rect">
            <a:avLst/>
          </a:prstGeom>
          <a:gradFill rotWithShape="1">
            <a:gsLst>
              <a:gs pos="0">
                <a:srgbClr val="6CA5D8">
                  <a:gamma/>
                  <a:tint val="0"/>
                  <a:invGamma/>
                </a:srgbClr>
              </a:gs>
              <a:gs pos="100000">
                <a:srgbClr val="6CA5D8"/>
              </a:gs>
            </a:gsLst>
            <a:lin ang="0" scaled="1"/>
          </a:gradFill>
          <a:ln w="9525">
            <a:noFill/>
            <a:miter lim="800000"/>
            <a:headEnd/>
            <a:tailEnd/>
          </a:ln>
          <a:effectLst/>
        </p:spPr>
        <p:txBody>
          <a:bodyPr wrap="none" anchor="ctr"/>
          <a:lstStyle/>
          <a:p>
            <a:pPr fontAlgn="base">
              <a:spcBef>
                <a:spcPct val="0"/>
              </a:spcBef>
              <a:spcAft>
                <a:spcPct val="0"/>
              </a:spcAft>
              <a:defRPr/>
            </a:pPr>
            <a:endParaRPr lang="fa-IR">
              <a:solidFill>
                <a:srgbClr val="000066"/>
              </a:solidFill>
              <a:latin typeface="Arial" pitchFamily="34" charset="0"/>
            </a:endParaRPr>
          </a:p>
        </p:txBody>
      </p:sp>
      <p:sp>
        <p:nvSpPr>
          <p:cNvPr id="12" name="AutoShape 34"/>
          <p:cNvSpPr>
            <a:spLocks noChangeArrowheads="1"/>
          </p:cNvSpPr>
          <p:nvPr/>
        </p:nvSpPr>
        <p:spPr bwMode="gray">
          <a:xfrm rot="10800000" flipH="1">
            <a:off x="7477125" y="0"/>
            <a:ext cx="676275" cy="752475"/>
          </a:xfrm>
          <a:prstGeom prst="homePlate">
            <a:avLst>
              <a:gd name="adj" fmla="val 25000"/>
            </a:avLst>
          </a:prstGeom>
          <a:solidFill>
            <a:srgbClr val="6CA5D8"/>
          </a:solidFill>
          <a:ln w="9525">
            <a:noFill/>
            <a:miter lim="800000"/>
            <a:headEnd/>
            <a:tailEnd/>
          </a:ln>
          <a:effectLst/>
        </p:spPr>
        <p:txBody>
          <a:bodyPr wrap="none" anchor="ctr"/>
          <a:lstStyle/>
          <a:p>
            <a:pPr fontAlgn="base">
              <a:spcBef>
                <a:spcPct val="0"/>
              </a:spcBef>
              <a:spcAft>
                <a:spcPct val="0"/>
              </a:spcAft>
              <a:defRPr/>
            </a:pPr>
            <a:endParaRPr lang="fa-IR">
              <a:solidFill>
                <a:srgbClr val="000066"/>
              </a:solidFill>
              <a:latin typeface="Arial" pitchFamily="34" charset="0"/>
            </a:endParaRPr>
          </a:p>
        </p:txBody>
      </p:sp>
      <p:graphicFrame>
        <p:nvGraphicFramePr>
          <p:cNvPr id="13" name="Object 28"/>
          <p:cNvGraphicFramePr>
            <a:graphicFrameLocks noChangeAspect="1"/>
          </p:cNvGraphicFramePr>
          <p:nvPr/>
        </p:nvGraphicFramePr>
        <p:xfrm>
          <a:off x="0" y="11113"/>
          <a:ext cx="3910013" cy="3757612"/>
        </p:xfrm>
        <a:graphic>
          <a:graphicData uri="http://schemas.openxmlformats.org/presentationml/2006/ole">
            <p:oleObj spid="_x0000_s3117" name="Image" r:id="rId3" imgW="5320635" imgH="5168254" progId="">
              <p:embed/>
            </p:oleObj>
          </a:graphicData>
        </a:graphic>
      </p:graphicFrame>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14" name="Date Placeholder 2"/>
          <p:cNvSpPr>
            <a:spLocks noGrp="1"/>
          </p:cNvSpPr>
          <p:nvPr>
            <p:ph type="dt" sz="half" idx="10"/>
          </p:nvPr>
        </p:nvSpPr>
        <p:spPr>
          <a:xfrm>
            <a:off x="457200" y="6245225"/>
            <a:ext cx="2133600" cy="476250"/>
          </a:xfrm>
        </p:spPr>
        <p:txBody>
          <a:bodyPr/>
          <a:lstStyle>
            <a:lvl1pPr>
              <a:defRPr/>
            </a:lvl1pPr>
          </a:lstStyle>
          <a:p>
            <a:pPr>
              <a:defRPr/>
            </a:pPr>
            <a:fld id="{5C3D65AA-9C90-42A0-81B6-BE877D6C4D96}" type="datetime1">
              <a:rPr lang="en-US" smtClean="0">
                <a:solidFill>
                  <a:srgbClr val="000066"/>
                </a:solidFill>
              </a:rPr>
              <a:t>3/17/2016</a:t>
            </a:fld>
            <a:endParaRPr lang="en-US">
              <a:solidFill>
                <a:srgbClr val="000066"/>
              </a:solidFill>
            </a:endParaRPr>
          </a:p>
        </p:txBody>
      </p:sp>
      <p:sp>
        <p:nvSpPr>
          <p:cNvPr id="15" name="Footer Placeholder 3"/>
          <p:cNvSpPr>
            <a:spLocks noGrp="1"/>
          </p:cNvSpPr>
          <p:nvPr>
            <p:ph type="ftr" sz="quarter" idx="11"/>
          </p:nvPr>
        </p:nvSpPr>
        <p:spPr>
          <a:xfrm>
            <a:off x="3124200" y="6245225"/>
            <a:ext cx="2895600" cy="476250"/>
          </a:xfrm>
        </p:spPr>
        <p:txBody>
          <a:bodyPr/>
          <a:lstStyle>
            <a:lvl1pPr>
              <a:defRPr/>
            </a:lvl1pPr>
          </a:lstStyle>
          <a:p>
            <a:pPr>
              <a:defRPr/>
            </a:pPr>
            <a:r>
              <a:rPr lang="en-US" smtClean="0">
                <a:solidFill>
                  <a:srgbClr val="000066"/>
                </a:solidFill>
              </a:rPr>
              <a:t>© irmgn.ir</a:t>
            </a:r>
            <a:endParaRPr lang="en-US">
              <a:solidFill>
                <a:srgbClr val="000066"/>
              </a:solidFill>
            </a:endParaRPr>
          </a:p>
        </p:txBody>
      </p:sp>
      <p:sp>
        <p:nvSpPr>
          <p:cNvPr id="16" name="Slide Number Placeholder 4"/>
          <p:cNvSpPr>
            <a:spLocks noGrp="1"/>
          </p:cNvSpPr>
          <p:nvPr>
            <p:ph type="sldNum" sz="quarter" idx="12"/>
          </p:nvPr>
        </p:nvSpPr>
        <p:spPr>
          <a:xfrm>
            <a:off x="6553200" y="6245225"/>
            <a:ext cx="2133600" cy="476250"/>
          </a:xfrm>
        </p:spPr>
        <p:txBody>
          <a:bodyPr/>
          <a:lstStyle>
            <a:lvl1pPr>
              <a:defRPr/>
            </a:lvl1pPr>
          </a:lstStyle>
          <a:p>
            <a:pPr>
              <a:defRPr/>
            </a:pPr>
            <a:fld id="{E506F424-ABCC-4B54-8BEF-7662D3DB7C70}" type="slidenum">
              <a:rPr lang="ar-SA">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xmlns="" val="1185736587"/>
      </p:ext>
    </p:extLst>
  </p:cSld>
  <p:clrMapOvr>
    <a:masterClrMapping/>
  </p:clrMapOvr>
  <p:transition spd="med">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graphicFrame>
        <p:nvGraphicFramePr>
          <p:cNvPr id="5" name="Object 103"/>
          <p:cNvGraphicFramePr>
            <a:graphicFrameLocks noChangeAspect="1"/>
          </p:cNvGraphicFramePr>
          <p:nvPr/>
        </p:nvGraphicFramePr>
        <p:xfrm>
          <a:off x="0" y="701675"/>
          <a:ext cx="9144000" cy="822325"/>
        </p:xfrm>
        <a:graphic>
          <a:graphicData uri="http://schemas.openxmlformats.org/presentationml/2006/ole">
            <p:oleObj spid="_x0000_s4141" name="Image" r:id="rId3" imgW="12990476" imgH="1752381" progId="">
              <p:embed/>
            </p:oleObj>
          </a:graphicData>
        </a:graphic>
      </p:graphicFrame>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3"/>
          <p:cNvSpPr>
            <a:spLocks noGrp="1"/>
          </p:cNvSpPr>
          <p:nvPr>
            <p:ph type="dt" sz="half" idx="10"/>
          </p:nvPr>
        </p:nvSpPr>
        <p:spPr/>
        <p:txBody>
          <a:bodyPr/>
          <a:lstStyle>
            <a:lvl1pPr>
              <a:defRPr/>
            </a:lvl1pPr>
          </a:lstStyle>
          <a:p>
            <a:pPr>
              <a:defRPr/>
            </a:pPr>
            <a:fld id="{BDC78C9C-66A1-4FD2-B293-D8DF0DD91B0F}" type="datetime1">
              <a:rPr lang="en-US" smtClean="0">
                <a:solidFill>
                  <a:srgbClr val="000066"/>
                </a:solidFill>
              </a:rPr>
              <a:t>3/17/2016</a:t>
            </a:fld>
            <a:endParaRPr lang="en-US">
              <a:solidFill>
                <a:srgbClr val="000066"/>
              </a:solidFill>
            </a:endParaRPr>
          </a:p>
        </p:txBody>
      </p:sp>
      <p:sp>
        <p:nvSpPr>
          <p:cNvPr id="7" name="Footer Placeholder 9"/>
          <p:cNvSpPr>
            <a:spLocks noGrp="1"/>
          </p:cNvSpPr>
          <p:nvPr>
            <p:ph type="ftr" sz="quarter" idx="11"/>
          </p:nvPr>
        </p:nvSpPr>
        <p:spPr/>
        <p:txBody>
          <a:bodyPr/>
          <a:lstStyle>
            <a:lvl1pPr>
              <a:defRPr/>
            </a:lvl1pPr>
          </a:lstStyle>
          <a:p>
            <a:pPr>
              <a:defRPr/>
            </a:pPr>
            <a:r>
              <a:rPr lang="en-US" smtClean="0">
                <a:solidFill>
                  <a:srgbClr val="000066"/>
                </a:solidFill>
              </a:rPr>
              <a:t>© irmgn.ir</a:t>
            </a:r>
            <a:endParaRPr lang="en-US">
              <a:solidFill>
                <a:srgbClr val="000066"/>
              </a:solidFill>
            </a:endParaRPr>
          </a:p>
        </p:txBody>
      </p:sp>
      <p:sp>
        <p:nvSpPr>
          <p:cNvPr id="8" name="Slide Number Placeholder 21"/>
          <p:cNvSpPr>
            <a:spLocks noGrp="1"/>
          </p:cNvSpPr>
          <p:nvPr>
            <p:ph type="sldNum" sz="quarter" idx="12"/>
          </p:nvPr>
        </p:nvSpPr>
        <p:spPr/>
        <p:txBody>
          <a:bodyPr/>
          <a:lstStyle>
            <a:lvl1pPr>
              <a:defRPr/>
            </a:lvl1pPr>
          </a:lstStyle>
          <a:p>
            <a:pPr>
              <a:defRPr/>
            </a:pPr>
            <a:fld id="{106FD951-3147-46C2-8267-F3094AF3CFB8}" type="slidenum">
              <a:rPr lang="fa-IR">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xmlns="" val="2749955901"/>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05576AD-4EF1-4F83-8C79-5F9AE0A714FC}" type="datetime1">
              <a:rPr lang="en-US" smtClean="0"/>
              <a:t>3/17/2016</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
        <p:nvSpPr>
          <p:cNvPr id="6" name="Slide Number Placeholder 5"/>
          <p:cNvSpPr>
            <a:spLocks noGrp="1"/>
          </p:cNvSpPr>
          <p:nvPr>
            <p:ph type="sldNum" sz="quarter" idx="12"/>
          </p:nvPr>
        </p:nvSpPr>
        <p:spPr/>
        <p:txBody>
          <a:bodyPr/>
          <a:lstStyle/>
          <a:p>
            <a:fld id="{4D701A64-194C-492C-B686-782D18FFFC1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444B33-D669-4C0E-AE07-EE727B598306}" type="datetime1">
              <a:rPr lang="en-US" smtClean="0"/>
              <a:t>3/17/2016</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
        <p:nvSpPr>
          <p:cNvPr id="6" name="Slide Number Placeholder 5"/>
          <p:cNvSpPr>
            <a:spLocks noGrp="1"/>
          </p:cNvSpPr>
          <p:nvPr>
            <p:ph type="sldNum" sz="quarter" idx="12"/>
          </p:nvPr>
        </p:nvSpPr>
        <p:spPr/>
        <p:txBody>
          <a:bodyPr/>
          <a:lstStyle/>
          <a:p>
            <a:fld id="{4D701A64-194C-492C-B686-782D18FFFC1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C550BD65-2857-417F-A24E-BA7063793659}" type="datetime1">
              <a:rPr lang="en-US" smtClean="0"/>
              <a:t>3/17/2016</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
        <p:nvSpPr>
          <p:cNvPr id="6" name="Slide Number Placeholder 5"/>
          <p:cNvSpPr>
            <a:spLocks noGrp="1"/>
          </p:cNvSpPr>
          <p:nvPr>
            <p:ph type="sldNum" sz="quarter" idx="12"/>
          </p:nvPr>
        </p:nvSpPr>
        <p:spPr/>
        <p:txBody>
          <a:bodyPr/>
          <a:lstStyle/>
          <a:p>
            <a:fld id="{4D701A64-194C-492C-B686-782D18FFFC1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4175DA-F9CF-456F-9256-6AD04B136185}" type="datetime1">
              <a:rPr lang="en-US" smtClean="0"/>
              <a:t>3/17/2016</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
        <p:nvSpPr>
          <p:cNvPr id="7" name="Slide Number Placeholder 6"/>
          <p:cNvSpPr>
            <a:spLocks noGrp="1"/>
          </p:cNvSpPr>
          <p:nvPr>
            <p:ph type="sldNum" sz="quarter" idx="12"/>
          </p:nvPr>
        </p:nvSpPr>
        <p:spPr/>
        <p:txBody>
          <a:bodyPr/>
          <a:lstStyle/>
          <a:p>
            <a:fld id="{4D701A64-194C-492C-B686-782D18FFFC1E}"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79A5BC-A243-432D-9BF2-CEDC2DC0DEF8}" type="datetime1">
              <a:rPr lang="en-US" smtClean="0"/>
              <a:t>3/17/2016</a:t>
            </a:fld>
            <a:endParaRPr lang="en-US"/>
          </a:p>
        </p:txBody>
      </p:sp>
      <p:sp>
        <p:nvSpPr>
          <p:cNvPr id="8" name="Footer Placeholder 7"/>
          <p:cNvSpPr>
            <a:spLocks noGrp="1"/>
          </p:cNvSpPr>
          <p:nvPr>
            <p:ph type="ftr" sz="quarter" idx="11"/>
          </p:nvPr>
        </p:nvSpPr>
        <p:spPr/>
        <p:txBody>
          <a:bodyPr/>
          <a:lstStyle/>
          <a:p>
            <a:r>
              <a:rPr lang="en-US" smtClean="0"/>
              <a:t>© irmgn.ir</a:t>
            </a:r>
            <a:endParaRPr lang="en-US"/>
          </a:p>
        </p:txBody>
      </p:sp>
      <p:sp>
        <p:nvSpPr>
          <p:cNvPr id="9" name="Slide Number Placeholder 8"/>
          <p:cNvSpPr>
            <a:spLocks noGrp="1"/>
          </p:cNvSpPr>
          <p:nvPr>
            <p:ph type="sldNum" sz="quarter" idx="12"/>
          </p:nvPr>
        </p:nvSpPr>
        <p:spPr/>
        <p:txBody>
          <a:bodyPr/>
          <a:lstStyle/>
          <a:p>
            <a:fld id="{4D701A64-194C-492C-B686-782D18FFFC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1">
              <a:defRPr>
                <a:cs typeface="B Titr" panose="00000700000000000000" pitchFamily="2" charset="-78"/>
              </a:defRPr>
            </a:lvl1pPr>
          </a:lstStyle>
          <a:p>
            <a:r>
              <a:rPr lang="en-US" dirty="0" smtClean="0"/>
              <a:t>Click to edit Master title style</a:t>
            </a:r>
            <a:endParaRPr lang="fa-IR" dirty="0"/>
          </a:p>
        </p:txBody>
      </p:sp>
      <p:sp>
        <p:nvSpPr>
          <p:cNvPr id="3" name="Content Placeholder 2"/>
          <p:cNvSpPr>
            <a:spLocks noGrp="1"/>
          </p:cNvSpPr>
          <p:nvPr>
            <p:ph idx="1"/>
          </p:nvPr>
        </p:nvSpPr>
        <p:spPr/>
        <p:txBody>
          <a:bodyPr/>
          <a:lstStyle>
            <a:lvl1pPr algn="r" rtl="1">
              <a:lnSpc>
                <a:spcPct val="150000"/>
              </a:lnSpc>
              <a:defRPr sz="2400">
                <a:cs typeface="B Nazanin" panose="00000400000000000000" pitchFamily="2" charset="-78"/>
              </a:defRPr>
            </a:lvl1pPr>
            <a:lvl2pPr algn="r" rtl="1">
              <a:lnSpc>
                <a:spcPct val="150000"/>
              </a:lnSpc>
              <a:defRPr sz="2400">
                <a:cs typeface="B Nazanin" panose="00000400000000000000" pitchFamily="2" charset="-78"/>
              </a:defRPr>
            </a:lvl2pPr>
            <a:lvl3pPr algn="r" rtl="1">
              <a:lnSpc>
                <a:spcPct val="150000"/>
              </a:lnSpc>
              <a:defRPr sz="2000">
                <a:cs typeface="B Nazanin" panose="00000400000000000000" pitchFamily="2" charset="-78"/>
              </a:defRPr>
            </a:lvl3pPr>
            <a:lvl4pPr algn="r" rtl="1">
              <a:lnSpc>
                <a:spcPct val="150000"/>
              </a:lnSpc>
              <a:defRPr sz="1800">
                <a:cs typeface="B Nazanin" panose="00000400000000000000" pitchFamily="2" charset="-78"/>
              </a:defRPr>
            </a:lvl4pPr>
            <a:lvl5pPr algn="r" rtl="1">
              <a:lnSpc>
                <a:spcPct val="150000"/>
              </a:lnSpc>
              <a:defRPr sz="1800">
                <a:cs typeface="B Nazanin" panose="00000400000000000000"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Rectangle 4"/>
          <p:cNvSpPr>
            <a:spLocks noGrp="1" noChangeArrowheads="1"/>
          </p:cNvSpPr>
          <p:nvPr>
            <p:ph type="dt" sz="half" idx="10"/>
          </p:nvPr>
        </p:nvSpPr>
        <p:spPr>
          <a:ln/>
        </p:spPr>
        <p:txBody>
          <a:bodyPr/>
          <a:lstStyle>
            <a:lvl1pPr>
              <a:defRPr/>
            </a:lvl1pPr>
          </a:lstStyle>
          <a:p>
            <a:pPr>
              <a:defRPr/>
            </a:pPr>
            <a:fld id="{71725C7A-24B7-4557-AED4-4786FCC7C87F}" type="datetime1">
              <a:rPr lang="en-US" smtClean="0">
                <a:solidFill>
                  <a:srgbClr val="000066"/>
                </a:solidFill>
              </a:rPr>
              <a:t>3/17/2016</a:t>
            </a:fld>
            <a:endParaRPr lang="en-US">
              <a:solidFill>
                <a:srgbClr val="0000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66"/>
                </a:solidFill>
              </a:rPr>
              <a:t>© irmgn.ir</a:t>
            </a:r>
            <a:endParaRPr lang="en-US">
              <a:solidFill>
                <a:srgbClr val="0000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4912B8-AD7D-4E51-858B-A82433F64F80}"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xmlns="" val="171015465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809D26-85D0-470C-963E-4D91BC456E80}" type="datetime1">
              <a:rPr lang="en-US" smtClean="0"/>
              <a:t>3/17/2016</a:t>
            </a:fld>
            <a:endParaRPr lang="en-US"/>
          </a:p>
        </p:txBody>
      </p:sp>
      <p:sp>
        <p:nvSpPr>
          <p:cNvPr id="4" name="Footer Placeholder 3"/>
          <p:cNvSpPr>
            <a:spLocks noGrp="1"/>
          </p:cNvSpPr>
          <p:nvPr>
            <p:ph type="ftr" sz="quarter" idx="11"/>
          </p:nvPr>
        </p:nvSpPr>
        <p:spPr/>
        <p:txBody>
          <a:bodyPr/>
          <a:lstStyle/>
          <a:p>
            <a:r>
              <a:rPr lang="en-US" smtClean="0"/>
              <a:t>© irmgn.ir</a:t>
            </a:r>
            <a:endParaRPr lang="en-US"/>
          </a:p>
        </p:txBody>
      </p:sp>
      <p:sp>
        <p:nvSpPr>
          <p:cNvPr id="5" name="Slide Number Placeholder 4"/>
          <p:cNvSpPr>
            <a:spLocks noGrp="1"/>
          </p:cNvSpPr>
          <p:nvPr>
            <p:ph type="sldNum" sz="quarter" idx="12"/>
          </p:nvPr>
        </p:nvSpPr>
        <p:spPr/>
        <p:txBody>
          <a:bodyPr/>
          <a:lstStyle/>
          <a:p>
            <a:fld id="{4D701A64-194C-492C-B686-782D18FFFC1E}"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01280-079C-4EA3-AC24-607C469174B6}" type="datetime1">
              <a:rPr lang="en-US" smtClean="0"/>
              <a:t>3/17/2016</a:t>
            </a:fld>
            <a:endParaRPr lang="en-US"/>
          </a:p>
        </p:txBody>
      </p:sp>
      <p:sp>
        <p:nvSpPr>
          <p:cNvPr id="3" name="Footer Placeholder 2"/>
          <p:cNvSpPr>
            <a:spLocks noGrp="1"/>
          </p:cNvSpPr>
          <p:nvPr>
            <p:ph type="ftr" sz="quarter" idx="11"/>
          </p:nvPr>
        </p:nvSpPr>
        <p:spPr/>
        <p:txBody>
          <a:bodyPr/>
          <a:lstStyle/>
          <a:p>
            <a:r>
              <a:rPr lang="en-US" smtClean="0"/>
              <a:t>© irmgn.ir</a:t>
            </a:r>
            <a:endParaRPr lang="en-US"/>
          </a:p>
        </p:txBody>
      </p:sp>
      <p:sp>
        <p:nvSpPr>
          <p:cNvPr id="4" name="Slide Number Placeholder 3"/>
          <p:cNvSpPr>
            <a:spLocks noGrp="1"/>
          </p:cNvSpPr>
          <p:nvPr>
            <p:ph type="sldNum" sz="quarter" idx="12"/>
          </p:nvPr>
        </p:nvSpPr>
        <p:spPr/>
        <p:txBody>
          <a:bodyPr/>
          <a:lstStyle/>
          <a:p>
            <a:fld id="{4D701A64-194C-492C-B686-782D18FFFC1E}"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FA35FD12-A229-4E21-94E8-7DE6BD29F0A4}" type="datetime1">
              <a:rPr lang="en-US" smtClean="0"/>
              <a:t>3/17/2016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smtClean="0"/>
              <a:t>© irmgn.ir</a:t>
            </a:r>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D701A64-194C-492C-B686-782D18FFFC1E}"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FD7B1-D4EA-4D79-842A-1C14879E3974}" type="datetime1">
              <a:rPr lang="en-US" smtClean="0"/>
              <a:t>3/17/2016</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
        <p:nvSpPr>
          <p:cNvPr id="7" name="Slide Number Placeholder 6"/>
          <p:cNvSpPr>
            <a:spLocks noGrp="1"/>
          </p:cNvSpPr>
          <p:nvPr>
            <p:ph type="sldNum" sz="quarter" idx="12"/>
          </p:nvPr>
        </p:nvSpPr>
        <p:spPr/>
        <p:txBody>
          <a:bodyPr/>
          <a:lstStyle/>
          <a:p>
            <a:fld id="{4D701A64-194C-492C-B686-782D18FFFC1E}"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2645E-05E3-4558-91F7-FFCFB1A1FDC2}" type="datetime1">
              <a:rPr lang="en-US" smtClean="0"/>
              <a:t>3/17/2016</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
        <p:nvSpPr>
          <p:cNvPr id="6" name="Slide Number Placeholder 5"/>
          <p:cNvSpPr>
            <a:spLocks noGrp="1"/>
          </p:cNvSpPr>
          <p:nvPr>
            <p:ph type="sldNum" sz="quarter" idx="12"/>
          </p:nvPr>
        </p:nvSpPr>
        <p:spPr/>
        <p:txBody>
          <a:bodyPr/>
          <a:lstStyle/>
          <a:p>
            <a:fld id="{4D701A64-194C-492C-B686-782D18FFFC1E}"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CA922-BF22-413D-AFCB-7FADEFF7F43D}" type="datetime1">
              <a:rPr lang="en-US" smtClean="0"/>
              <a:t>3/17/2016</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
        <p:nvSpPr>
          <p:cNvPr id="6" name="Slide Number Placeholder 5"/>
          <p:cNvSpPr>
            <a:spLocks noGrp="1"/>
          </p:cNvSpPr>
          <p:nvPr>
            <p:ph type="sldNum" sz="quarter" idx="12"/>
          </p:nvPr>
        </p:nvSpPr>
        <p:spPr/>
        <p:txBody>
          <a:bodyPr/>
          <a:lstStyle/>
          <a:p>
            <a:fld id="{4D701A64-194C-492C-B686-782D18FFFC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FDAF54F-4E29-446B-8CEF-E8E7E0555BC8}" type="datetime1">
              <a:rPr lang="en-US" smtClean="0">
                <a:solidFill>
                  <a:srgbClr val="000066"/>
                </a:solidFill>
              </a:rPr>
              <a:t>3/17/2016</a:t>
            </a:fld>
            <a:endParaRPr lang="en-US">
              <a:solidFill>
                <a:srgbClr val="0000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66"/>
                </a:solidFill>
              </a:rPr>
              <a:t>© irmgn.ir</a:t>
            </a:r>
            <a:endParaRPr lang="en-US">
              <a:solidFill>
                <a:srgbClr val="0000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446137-DB5A-4076-9E92-DBAC74762BD4}"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xmlns="" val="22750134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fld id="{2C3F36E6-2305-4FB5-91A1-E769272AB2CB}" type="datetime1">
              <a:rPr lang="en-US" smtClean="0">
                <a:solidFill>
                  <a:srgbClr val="000066"/>
                </a:solidFill>
              </a:rPr>
              <a:t>3/17/2016</a:t>
            </a:fld>
            <a:endParaRPr lang="en-US">
              <a:solidFill>
                <a:srgbClr val="0000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66"/>
                </a:solidFill>
              </a:rPr>
              <a:t>© irmgn.ir</a:t>
            </a:r>
            <a:endParaRPr lang="en-US">
              <a:solidFill>
                <a:srgbClr val="0000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E4A2BC-CE96-42A5-A4BB-E22203AEF144}"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xmlns="" val="1163785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fld id="{A6381B23-D5FA-4082-8C9E-410B5EF2DF7D}" type="datetime1">
              <a:rPr lang="en-US" smtClean="0">
                <a:solidFill>
                  <a:srgbClr val="000066"/>
                </a:solidFill>
              </a:rPr>
              <a:t>3/17/2016</a:t>
            </a:fld>
            <a:endParaRPr lang="en-US">
              <a:solidFill>
                <a:srgbClr val="0000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66"/>
                </a:solidFill>
              </a:rPr>
              <a:t>© irmgn.ir</a:t>
            </a:r>
            <a:endParaRPr lang="en-US">
              <a:solidFill>
                <a:srgbClr val="0000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BEA43C5-49AF-4D3B-8AAB-69AFDC7449E5}"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xmlns="" val="1757134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fld id="{62509EA8-E7F8-4B9A-BEF2-D391AECECAB5}" type="datetime1">
              <a:rPr lang="en-US" smtClean="0">
                <a:solidFill>
                  <a:srgbClr val="000066"/>
                </a:solidFill>
              </a:rPr>
              <a:t>3/17/2016</a:t>
            </a:fld>
            <a:endParaRPr lang="en-US">
              <a:solidFill>
                <a:srgbClr val="0000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66"/>
                </a:solidFill>
              </a:rPr>
              <a:t>© irmgn.ir</a:t>
            </a:r>
            <a:endParaRPr lang="en-US">
              <a:solidFill>
                <a:srgbClr val="0000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48C623-E0AF-4410-A2C4-BFB21FE429BE}"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xmlns="" val="1605771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9953EE9-4529-462E-A96C-E98C822C34F8}" type="datetime1">
              <a:rPr lang="en-US" smtClean="0">
                <a:solidFill>
                  <a:srgbClr val="000066"/>
                </a:solidFill>
              </a:rPr>
              <a:t>3/17/2016</a:t>
            </a:fld>
            <a:endParaRPr lang="en-US">
              <a:solidFill>
                <a:srgbClr val="0000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66"/>
                </a:solidFill>
              </a:rPr>
              <a:t>© irmgn.ir</a:t>
            </a:r>
            <a:endParaRPr lang="en-US">
              <a:solidFill>
                <a:srgbClr val="0000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8C2F45F-7D4B-4CF5-AD72-8BACC04D768C}"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xmlns="" val="90804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B6411CB-60E0-45E6-8023-BF6B7A1FA8E4}" type="datetime1">
              <a:rPr lang="en-US" smtClean="0">
                <a:solidFill>
                  <a:srgbClr val="000066"/>
                </a:solidFill>
              </a:rPr>
              <a:t>3/17/2016</a:t>
            </a:fld>
            <a:endParaRPr lang="en-US">
              <a:solidFill>
                <a:srgbClr val="0000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66"/>
                </a:solidFill>
              </a:rPr>
              <a:t>© irmgn.ir</a:t>
            </a:r>
            <a:endParaRPr lang="en-US">
              <a:solidFill>
                <a:srgbClr val="0000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166BFB-58A0-4345-8444-5E7E1E3DB05A}"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xmlns="" val="16809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7C8FF9B-53EB-4304-9254-FEF37DBA6D7C}" type="datetime1">
              <a:rPr lang="en-US" smtClean="0">
                <a:solidFill>
                  <a:srgbClr val="000066"/>
                </a:solidFill>
              </a:rPr>
              <a:t>3/17/2016</a:t>
            </a:fld>
            <a:endParaRPr lang="en-US">
              <a:solidFill>
                <a:srgbClr val="0000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66"/>
                </a:solidFill>
              </a:rPr>
              <a:t>© irmgn.ir</a:t>
            </a:r>
            <a:endParaRPr lang="en-US">
              <a:solidFill>
                <a:srgbClr val="0000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DE8D24-5F7C-40EA-9C23-B6769D71720B}"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xmlns="" val="66006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 name="Line 30"/>
          <p:cNvSpPr>
            <a:spLocks noChangeShapeType="1"/>
          </p:cNvSpPr>
          <p:nvPr/>
        </p:nvSpPr>
        <p:spPr bwMode="auto">
          <a:xfrm>
            <a:off x="250825" y="6508750"/>
            <a:ext cx="8610600" cy="0"/>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fa-IR">
              <a:solidFill>
                <a:srgbClr val="000066"/>
              </a:solidFill>
              <a:latin typeface="Arial" pitchFamily="34" charset="0"/>
            </a:endParaRPr>
          </a:p>
        </p:txBody>
      </p:sp>
      <p:sp>
        <p:nvSpPr>
          <p:cNvPr id="1063" name="Rectangle 39"/>
          <p:cNvSpPr>
            <a:spLocks noChangeArrowheads="1"/>
          </p:cNvSpPr>
          <p:nvPr/>
        </p:nvSpPr>
        <p:spPr bwMode="gray">
          <a:xfrm>
            <a:off x="8859838" y="0"/>
            <a:ext cx="284162" cy="6884988"/>
          </a:xfrm>
          <a:prstGeom prst="rect">
            <a:avLst/>
          </a:prstGeom>
          <a:gradFill rotWithShape="1">
            <a:gsLst>
              <a:gs pos="0">
                <a:schemeClr val="tx1"/>
              </a:gs>
              <a:gs pos="100000">
                <a:schemeClr val="accent2"/>
              </a:gs>
            </a:gsLst>
            <a:lin ang="5400000" scaled="1"/>
          </a:gradFill>
          <a:ln w="9525">
            <a:noFill/>
            <a:miter lim="800000"/>
            <a:headEnd/>
            <a:tailEnd/>
          </a:ln>
          <a:effectLst/>
        </p:spPr>
        <p:txBody>
          <a:bodyPr wrap="none" anchor="ctr"/>
          <a:lstStyle/>
          <a:p>
            <a:pPr fontAlgn="base">
              <a:spcBef>
                <a:spcPct val="0"/>
              </a:spcBef>
              <a:spcAft>
                <a:spcPct val="0"/>
              </a:spcAft>
              <a:defRPr/>
            </a:pPr>
            <a:endParaRPr lang="fa-IR">
              <a:solidFill>
                <a:srgbClr val="000066"/>
              </a:solidFill>
              <a:latin typeface="Arial" pitchFamily="34" charset="0"/>
            </a:endParaRPr>
          </a:p>
        </p:txBody>
      </p:sp>
      <p:sp>
        <p:nvSpPr>
          <p:cNvPr id="1064" name="AutoShape 40"/>
          <p:cNvSpPr>
            <a:spLocks noChangeArrowheads="1"/>
          </p:cNvSpPr>
          <p:nvPr/>
        </p:nvSpPr>
        <p:spPr bwMode="gray">
          <a:xfrm rot="10800000" flipH="1">
            <a:off x="8353425" y="0"/>
            <a:ext cx="685800" cy="755650"/>
          </a:xfrm>
          <a:prstGeom prst="homePlate">
            <a:avLst>
              <a:gd name="adj" fmla="val 25000"/>
            </a:avLst>
          </a:prstGeom>
          <a:gradFill rotWithShape="1">
            <a:gsLst>
              <a:gs pos="0">
                <a:srgbClr val="000066"/>
              </a:gs>
              <a:gs pos="100000">
                <a:schemeClr val="accent2"/>
              </a:gs>
            </a:gsLst>
            <a:lin ang="0" scaled="1"/>
          </a:gradFill>
          <a:ln w="9525">
            <a:noFill/>
            <a:miter lim="800000"/>
            <a:headEnd/>
            <a:tailEnd/>
          </a:ln>
          <a:effectLst/>
        </p:spPr>
        <p:txBody>
          <a:bodyPr wrap="none" anchor="ctr"/>
          <a:lstStyle/>
          <a:p>
            <a:pPr fontAlgn="base">
              <a:spcBef>
                <a:spcPct val="0"/>
              </a:spcBef>
              <a:spcAft>
                <a:spcPct val="0"/>
              </a:spcAft>
              <a:defRPr/>
            </a:pPr>
            <a:endParaRPr lang="fa-IR">
              <a:solidFill>
                <a:srgbClr val="000066"/>
              </a:solidFill>
              <a:latin typeface="Arial" pitchFamily="34" charset="0"/>
            </a:endParaRPr>
          </a:p>
        </p:txBody>
      </p:sp>
      <p:sp>
        <p:nvSpPr>
          <p:cNvPr id="1065" name="AutoShape 41"/>
          <p:cNvSpPr>
            <a:spLocks noChangeArrowheads="1"/>
          </p:cNvSpPr>
          <p:nvPr/>
        </p:nvSpPr>
        <p:spPr bwMode="gray">
          <a:xfrm rot="10800000" flipH="1">
            <a:off x="7896225" y="0"/>
            <a:ext cx="685800" cy="755650"/>
          </a:xfrm>
          <a:prstGeom prst="homePlate">
            <a:avLst>
              <a:gd name="adj" fmla="val 25000"/>
            </a:avLst>
          </a:prstGeom>
          <a:gradFill rotWithShape="1">
            <a:gsLst>
              <a:gs pos="0">
                <a:srgbClr val="000066"/>
              </a:gs>
              <a:gs pos="100000">
                <a:schemeClr val="accent2"/>
              </a:gs>
            </a:gsLst>
            <a:lin ang="0" scaled="1"/>
          </a:gradFill>
          <a:ln w="9525">
            <a:noFill/>
            <a:miter lim="800000"/>
            <a:headEnd/>
            <a:tailEnd/>
          </a:ln>
          <a:effectLst/>
        </p:spPr>
        <p:txBody>
          <a:bodyPr wrap="none" anchor="ctr"/>
          <a:lstStyle/>
          <a:p>
            <a:pPr fontAlgn="base">
              <a:spcBef>
                <a:spcPct val="0"/>
              </a:spcBef>
              <a:spcAft>
                <a:spcPct val="0"/>
              </a:spcAft>
              <a:defRPr/>
            </a:pPr>
            <a:endParaRPr lang="fa-IR">
              <a:solidFill>
                <a:srgbClr val="000066"/>
              </a:solidFill>
              <a:latin typeface="Arial" pitchFamily="34" charset="0"/>
            </a:endParaRPr>
          </a:p>
        </p:txBody>
      </p:sp>
      <p:sp>
        <p:nvSpPr>
          <p:cNvPr id="1028" name="Rectangle 4"/>
          <p:cNvSpPr>
            <a:spLocks noGrp="1" noChangeArrowheads="1"/>
          </p:cNvSpPr>
          <p:nvPr>
            <p:ph type="dt" sz="half" idx="2"/>
          </p:nvPr>
        </p:nvSpPr>
        <p:spPr bwMode="auto">
          <a:xfrm>
            <a:off x="152400" y="64611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defRPr>
            </a:lvl1pPr>
          </a:lstStyle>
          <a:p>
            <a:pPr fontAlgn="base">
              <a:spcBef>
                <a:spcPct val="0"/>
              </a:spcBef>
              <a:spcAft>
                <a:spcPct val="0"/>
              </a:spcAft>
              <a:defRPr/>
            </a:pPr>
            <a:fld id="{34D0B9B5-1A6A-4945-8EEC-29A6BE5E91BC}" type="datetime1">
              <a:rPr lang="en-US" smtClean="0">
                <a:solidFill>
                  <a:srgbClr val="000066"/>
                </a:solidFill>
              </a:rPr>
              <a:t>3/17/2016</a:t>
            </a:fld>
            <a:endParaRPr lang="en-US">
              <a:solidFill>
                <a:srgbClr val="000066"/>
              </a:solidFill>
            </a:endParaRPr>
          </a:p>
        </p:txBody>
      </p:sp>
      <p:sp>
        <p:nvSpPr>
          <p:cNvPr id="1029" name="Rectangle 5"/>
          <p:cNvSpPr>
            <a:spLocks noGrp="1" noChangeArrowheads="1"/>
          </p:cNvSpPr>
          <p:nvPr>
            <p:ph type="ftr" sz="quarter" idx="3"/>
          </p:nvPr>
        </p:nvSpPr>
        <p:spPr bwMode="auto">
          <a:xfrm>
            <a:off x="5862638" y="6461125"/>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latin typeface="+mn-lt"/>
              </a:defRPr>
            </a:lvl1pPr>
          </a:lstStyle>
          <a:p>
            <a:pPr fontAlgn="base">
              <a:spcBef>
                <a:spcPct val="0"/>
              </a:spcBef>
              <a:spcAft>
                <a:spcPct val="0"/>
              </a:spcAft>
              <a:defRPr/>
            </a:pPr>
            <a:r>
              <a:rPr lang="en-US" smtClean="0">
                <a:solidFill>
                  <a:srgbClr val="000066"/>
                </a:solidFill>
              </a:rPr>
              <a:t>© irmgn.ir</a:t>
            </a:r>
            <a:endParaRPr lang="en-US">
              <a:solidFill>
                <a:srgbClr val="000066"/>
              </a:solidFill>
            </a:endParaRPr>
          </a:p>
        </p:txBody>
      </p:sp>
      <p:sp>
        <p:nvSpPr>
          <p:cNvPr id="1053" name="Rectangle 29"/>
          <p:cNvSpPr>
            <a:spLocks noChangeArrowheads="1"/>
          </p:cNvSpPr>
          <p:nvPr/>
        </p:nvSpPr>
        <p:spPr bwMode="ltGray">
          <a:xfrm>
            <a:off x="8859838" y="0"/>
            <a:ext cx="284162" cy="6884988"/>
          </a:xfrm>
          <a:prstGeom prst="rect">
            <a:avLst/>
          </a:prstGeom>
          <a:gradFill rotWithShape="1">
            <a:gsLst>
              <a:gs pos="0">
                <a:schemeClr val="tx1"/>
              </a:gs>
              <a:gs pos="100000">
                <a:schemeClr val="accent2"/>
              </a:gs>
            </a:gsLst>
            <a:lin ang="5400000" scaled="1"/>
          </a:gradFill>
          <a:ln w="9525">
            <a:noFill/>
            <a:miter lim="800000"/>
            <a:headEnd/>
            <a:tailEnd/>
          </a:ln>
          <a:effectLst/>
        </p:spPr>
        <p:txBody>
          <a:bodyPr wrap="none" anchor="ctr"/>
          <a:lstStyle/>
          <a:p>
            <a:pPr fontAlgn="base">
              <a:spcBef>
                <a:spcPct val="0"/>
              </a:spcBef>
              <a:spcAft>
                <a:spcPct val="0"/>
              </a:spcAft>
              <a:defRPr/>
            </a:pPr>
            <a:endParaRPr lang="fa-IR">
              <a:solidFill>
                <a:srgbClr val="000066"/>
              </a:solidFill>
              <a:latin typeface="Arial" pitchFamily="34" charset="0"/>
            </a:endParaRPr>
          </a:p>
        </p:txBody>
      </p:sp>
      <p:sp>
        <p:nvSpPr>
          <p:cNvPr id="1057" name="AutoShape 33"/>
          <p:cNvSpPr>
            <a:spLocks noChangeArrowheads="1"/>
          </p:cNvSpPr>
          <p:nvPr/>
        </p:nvSpPr>
        <p:spPr bwMode="ltGray">
          <a:xfrm rot="10800000" flipH="1">
            <a:off x="8353425" y="0"/>
            <a:ext cx="685800" cy="755650"/>
          </a:xfrm>
          <a:prstGeom prst="homePlate">
            <a:avLst>
              <a:gd name="adj" fmla="val 25000"/>
            </a:avLst>
          </a:prstGeom>
          <a:gradFill rotWithShape="1">
            <a:gsLst>
              <a:gs pos="0">
                <a:srgbClr val="000066"/>
              </a:gs>
              <a:gs pos="100000">
                <a:schemeClr val="accent2"/>
              </a:gs>
            </a:gsLst>
            <a:lin ang="0" scaled="1"/>
          </a:gradFill>
          <a:ln w="9525">
            <a:noFill/>
            <a:miter lim="800000"/>
            <a:headEnd/>
            <a:tailEnd/>
          </a:ln>
          <a:effectLst/>
        </p:spPr>
        <p:txBody>
          <a:bodyPr wrap="none" anchor="ctr"/>
          <a:lstStyle/>
          <a:p>
            <a:pPr fontAlgn="base">
              <a:spcBef>
                <a:spcPct val="0"/>
              </a:spcBef>
              <a:spcAft>
                <a:spcPct val="0"/>
              </a:spcAft>
              <a:defRPr/>
            </a:pPr>
            <a:endParaRPr lang="fa-IR">
              <a:solidFill>
                <a:srgbClr val="000066"/>
              </a:solidFill>
              <a:latin typeface="Arial" pitchFamily="34" charset="0"/>
            </a:endParaRPr>
          </a:p>
        </p:txBody>
      </p:sp>
      <p:sp>
        <p:nvSpPr>
          <p:cNvPr id="1055" name="AutoShape 31"/>
          <p:cNvSpPr>
            <a:spLocks noChangeArrowheads="1"/>
          </p:cNvSpPr>
          <p:nvPr/>
        </p:nvSpPr>
        <p:spPr bwMode="ltGray">
          <a:xfrm rot="10800000" flipH="1">
            <a:off x="7896225" y="0"/>
            <a:ext cx="685800" cy="755650"/>
          </a:xfrm>
          <a:prstGeom prst="homePlate">
            <a:avLst>
              <a:gd name="adj" fmla="val 25000"/>
            </a:avLst>
          </a:prstGeom>
          <a:gradFill rotWithShape="1">
            <a:gsLst>
              <a:gs pos="0">
                <a:srgbClr val="000066"/>
              </a:gs>
              <a:gs pos="100000">
                <a:schemeClr val="accent2"/>
              </a:gs>
            </a:gsLst>
            <a:lin ang="0" scaled="1"/>
          </a:gradFill>
          <a:ln w="9525">
            <a:noFill/>
            <a:miter lim="800000"/>
            <a:headEnd/>
            <a:tailEnd/>
          </a:ln>
          <a:effectLst/>
        </p:spPr>
        <p:txBody>
          <a:bodyPr wrap="none" anchor="ctr"/>
          <a:lstStyle/>
          <a:p>
            <a:pPr fontAlgn="base">
              <a:spcBef>
                <a:spcPct val="0"/>
              </a:spcBef>
              <a:spcAft>
                <a:spcPct val="0"/>
              </a:spcAft>
              <a:defRPr/>
            </a:pPr>
            <a:endParaRPr lang="fa-IR">
              <a:solidFill>
                <a:srgbClr val="000066"/>
              </a:solidFill>
              <a:latin typeface="Arial" pitchFamily="34" charset="0"/>
            </a:endParaRPr>
          </a:p>
        </p:txBody>
      </p:sp>
      <p:sp>
        <p:nvSpPr>
          <p:cNvPr id="1067" name="AutoShape 43"/>
          <p:cNvSpPr>
            <a:spLocks noChangeArrowheads="1"/>
          </p:cNvSpPr>
          <p:nvPr/>
        </p:nvSpPr>
        <p:spPr bwMode="gray">
          <a:xfrm rot="10800000" flipH="1">
            <a:off x="7604125" y="0"/>
            <a:ext cx="549275" cy="755650"/>
          </a:xfrm>
          <a:prstGeom prst="homePlate">
            <a:avLst>
              <a:gd name="adj" fmla="val 25000"/>
            </a:avLst>
          </a:prstGeom>
          <a:solidFill>
            <a:srgbClr val="6CA5D8"/>
          </a:solidFill>
          <a:ln w="9525">
            <a:noFill/>
            <a:miter lim="800000"/>
            <a:headEnd/>
            <a:tailEnd/>
          </a:ln>
          <a:effectLst/>
        </p:spPr>
        <p:txBody>
          <a:bodyPr wrap="none" anchor="ctr"/>
          <a:lstStyle/>
          <a:p>
            <a:pPr fontAlgn="base">
              <a:spcBef>
                <a:spcPct val="0"/>
              </a:spcBef>
              <a:spcAft>
                <a:spcPct val="0"/>
              </a:spcAft>
              <a:defRPr/>
            </a:pPr>
            <a:endParaRPr lang="fa-IR">
              <a:solidFill>
                <a:srgbClr val="000066"/>
              </a:solidFill>
              <a:latin typeface="Arial" pitchFamily="34" charset="0"/>
            </a:endParaRPr>
          </a:p>
        </p:txBody>
      </p:sp>
      <p:sp>
        <p:nvSpPr>
          <p:cNvPr id="1068" name="Rectangle 44"/>
          <p:cNvSpPr>
            <a:spLocks noChangeArrowheads="1"/>
          </p:cNvSpPr>
          <p:nvPr/>
        </p:nvSpPr>
        <p:spPr bwMode="gray">
          <a:xfrm>
            <a:off x="3886200" y="0"/>
            <a:ext cx="3825875" cy="758825"/>
          </a:xfrm>
          <a:prstGeom prst="rect">
            <a:avLst/>
          </a:prstGeom>
          <a:gradFill rotWithShape="1">
            <a:gsLst>
              <a:gs pos="0">
                <a:srgbClr val="6CA5D8">
                  <a:gamma/>
                  <a:tint val="0"/>
                  <a:invGamma/>
                </a:srgbClr>
              </a:gs>
              <a:gs pos="100000">
                <a:srgbClr val="6CA5D8"/>
              </a:gs>
            </a:gsLst>
            <a:lin ang="0" scaled="1"/>
          </a:gradFill>
          <a:ln w="9525">
            <a:noFill/>
            <a:miter lim="800000"/>
            <a:headEnd/>
            <a:tailEnd/>
          </a:ln>
          <a:effectLst/>
        </p:spPr>
        <p:txBody>
          <a:bodyPr wrap="none" anchor="ctr"/>
          <a:lstStyle/>
          <a:p>
            <a:pPr fontAlgn="base">
              <a:spcBef>
                <a:spcPct val="0"/>
              </a:spcBef>
              <a:spcAft>
                <a:spcPct val="0"/>
              </a:spcAft>
              <a:defRPr/>
            </a:pPr>
            <a:endParaRPr lang="fa-IR">
              <a:solidFill>
                <a:srgbClr val="000066"/>
              </a:solidFill>
              <a:latin typeface="Arial" pitchFamily="34" charset="0"/>
            </a:endParaRPr>
          </a:p>
        </p:txBody>
      </p:sp>
      <p:sp>
        <p:nvSpPr>
          <p:cNvPr id="1058" name="AutoShape 34"/>
          <p:cNvSpPr>
            <a:spLocks noChangeArrowheads="1"/>
          </p:cNvSpPr>
          <p:nvPr/>
        </p:nvSpPr>
        <p:spPr bwMode="gray">
          <a:xfrm rot="10800000" flipH="1">
            <a:off x="7477125" y="0"/>
            <a:ext cx="676275" cy="752475"/>
          </a:xfrm>
          <a:prstGeom prst="homePlate">
            <a:avLst>
              <a:gd name="adj" fmla="val 25000"/>
            </a:avLst>
          </a:prstGeom>
          <a:solidFill>
            <a:srgbClr val="6CA5D8"/>
          </a:solidFill>
          <a:ln w="9525">
            <a:noFill/>
            <a:miter lim="800000"/>
            <a:headEnd/>
            <a:tailEnd/>
          </a:ln>
          <a:effectLst/>
        </p:spPr>
        <p:txBody>
          <a:bodyPr wrap="none" anchor="ctr"/>
          <a:lstStyle/>
          <a:p>
            <a:pPr fontAlgn="base">
              <a:spcBef>
                <a:spcPct val="0"/>
              </a:spcBef>
              <a:spcAft>
                <a:spcPct val="0"/>
              </a:spcAft>
              <a:defRPr/>
            </a:pPr>
            <a:endParaRPr lang="fa-IR">
              <a:solidFill>
                <a:srgbClr val="000066"/>
              </a:solidFill>
              <a:latin typeface="Arial" pitchFamily="34" charset="0"/>
            </a:endParaRPr>
          </a:p>
        </p:txBody>
      </p:sp>
      <p:graphicFrame>
        <p:nvGraphicFramePr>
          <p:cNvPr id="1026" name="Object 28"/>
          <p:cNvGraphicFramePr>
            <a:graphicFrameLocks noChangeAspect="1"/>
          </p:cNvGraphicFramePr>
          <p:nvPr/>
        </p:nvGraphicFramePr>
        <p:xfrm>
          <a:off x="0" y="11113"/>
          <a:ext cx="3910013" cy="3757612"/>
        </p:xfrm>
        <a:graphic>
          <a:graphicData uri="http://schemas.openxmlformats.org/presentationml/2006/ole">
            <p:oleObj spid="_x0000_s2095" name="Image" r:id="rId17" imgW="5320635" imgH="5168254" progId="">
              <p:embed/>
            </p:oleObj>
          </a:graphicData>
        </a:graphic>
      </p:graphicFrame>
      <p:sp>
        <p:nvSpPr>
          <p:cNvPr id="1040" name="Rectangle 2"/>
          <p:cNvSpPr>
            <a:spLocks noGrp="1" noChangeArrowheads="1"/>
          </p:cNvSpPr>
          <p:nvPr>
            <p:ph type="title"/>
          </p:nvPr>
        </p:nvSpPr>
        <p:spPr bwMode="black">
          <a:xfrm>
            <a:off x="457200" y="122238"/>
            <a:ext cx="7467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1" name="Rectangle 3"/>
          <p:cNvSpPr>
            <a:spLocks noGrp="1" noChangeArrowheads="1"/>
          </p:cNvSpPr>
          <p:nvPr>
            <p:ph type="body" idx="1"/>
          </p:nvPr>
        </p:nvSpPr>
        <p:spPr bwMode="auto">
          <a:xfrm>
            <a:off x="457200" y="1076325"/>
            <a:ext cx="8229600"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3048000" y="6483350"/>
            <a:ext cx="21336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mn-lt"/>
              </a:defRPr>
            </a:lvl1pPr>
          </a:lstStyle>
          <a:p>
            <a:pPr fontAlgn="base">
              <a:spcBef>
                <a:spcPct val="0"/>
              </a:spcBef>
              <a:spcAft>
                <a:spcPct val="0"/>
              </a:spcAft>
              <a:defRPr/>
            </a:pPr>
            <a:fld id="{43F75C47-3C00-412A-96EA-6F0DA13EF205}" type="slidenum">
              <a:rPr lang="en-US">
                <a:solidFill>
                  <a:srgbClr val="000066"/>
                </a:solidFill>
              </a:rPr>
              <a:pPr fontAlgn="base">
                <a:spcBef>
                  <a:spcPct val="0"/>
                </a:spcBef>
                <a:spcAft>
                  <a:spcPct val="0"/>
                </a:spcAft>
                <a:defRPr/>
              </a:pPr>
              <a:t>‹#›</a:t>
            </a:fld>
            <a:endParaRPr lang="en-US">
              <a:solidFill>
                <a:srgbClr val="000066"/>
              </a:solidFill>
            </a:endParaRPr>
          </a:p>
        </p:txBody>
      </p:sp>
    </p:spTree>
    <p:extLst>
      <p:ext uri="{BB962C8B-B14F-4D97-AF65-F5344CB8AC3E}">
        <p14:creationId xmlns:p14="http://schemas.microsoft.com/office/powerpoint/2010/main" xmlns="" val="4136367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sldNum="0"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Verdana" pitchFamily="34" charset="0"/>
        </a:defRPr>
      </a:lvl2pPr>
      <a:lvl3pPr algn="ctr" rtl="0" eaLnBrk="0" fontAlgn="base" hangingPunct="0">
        <a:spcBef>
          <a:spcPct val="0"/>
        </a:spcBef>
        <a:spcAft>
          <a:spcPct val="0"/>
        </a:spcAft>
        <a:defRPr sz="3200" b="1">
          <a:solidFill>
            <a:srgbClr val="000066"/>
          </a:solidFill>
          <a:latin typeface="Verdana" pitchFamily="34" charset="0"/>
        </a:defRPr>
      </a:lvl3pPr>
      <a:lvl4pPr algn="ctr" rtl="0" eaLnBrk="0" fontAlgn="base" hangingPunct="0">
        <a:spcBef>
          <a:spcPct val="0"/>
        </a:spcBef>
        <a:spcAft>
          <a:spcPct val="0"/>
        </a:spcAft>
        <a:defRPr sz="3200" b="1">
          <a:solidFill>
            <a:srgbClr val="000066"/>
          </a:solidFill>
          <a:latin typeface="Verdana" pitchFamily="34" charset="0"/>
        </a:defRPr>
      </a:lvl4pPr>
      <a:lvl5pPr algn="ctr" rtl="0" eaLnBrk="0" fontAlgn="base" hangingPunct="0">
        <a:spcBef>
          <a:spcPct val="0"/>
        </a:spcBef>
        <a:spcAft>
          <a:spcPct val="0"/>
        </a:spcAft>
        <a:defRPr sz="3200" b="1">
          <a:solidFill>
            <a:srgbClr val="000066"/>
          </a:solidFill>
          <a:latin typeface="Verdana" pitchFamily="34" charset="0"/>
        </a:defRPr>
      </a:lvl5pPr>
      <a:lvl6pPr marL="457200" algn="ctr" rtl="0" fontAlgn="base">
        <a:spcBef>
          <a:spcPct val="0"/>
        </a:spcBef>
        <a:spcAft>
          <a:spcPct val="0"/>
        </a:spcAft>
        <a:defRPr sz="3200" b="1">
          <a:solidFill>
            <a:srgbClr val="000066"/>
          </a:solidFill>
          <a:latin typeface="Verdana" pitchFamily="34" charset="0"/>
        </a:defRPr>
      </a:lvl6pPr>
      <a:lvl7pPr marL="914400" algn="ctr" rtl="0" fontAlgn="base">
        <a:spcBef>
          <a:spcPct val="0"/>
        </a:spcBef>
        <a:spcAft>
          <a:spcPct val="0"/>
        </a:spcAft>
        <a:defRPr sz="3200" b="1">
          <a:solidFill>
            <a:srgbClr val="000066"/>
          </a:solidFill>
          <a:latin typeface="Verdana" pitchFamily="34" charset="0"/>
        </a:defRPr>
      </a:lvl7pPr>
      <a:lvl8pPr marL="1371600" algn="ctr" rtl="0" fontAlgn="base">
        <a:spcBef>
          <a:spcPct val="0"/>
        </a:spcBef>
        <a:spcAft>
          <a:spcPct val="0"/>
        </a:spcAft>
        <a:defRPr sz="3200" b="1">
          <a:solidFill>
            <a:srgbClr val="000066"/>
          </a:solidFill>
          <a:latin typeface="Verdana" pitchFamily="34" charset="0"/>
        </a:defRPr>
      </a:lvl8pPr>
      <a:lvl9pPr marL="1828800" algn="ctr" rtl="0" fontAlgn="base">
        <a:spcBef>
          <a:spcPct val="0"/>
        </a:spcBef>
        <a:spcAft>
          <a:spcPct val="0"/>
        </a:spcAft>
        <a:defRPr sz="3200" b="1">
          <a:solidFill>
            <a:srgbClr val="000066"/>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B4865AC-B4B5-4F60-93D3-8FB2535C6212}" type="datetime1">
              <a:rPr lang="en-US" smtClean="0"/>
              <a:t>3/17/2016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en-US" smtClean="0"/>
              <a:t>© irmgn.ir</a:t>
            </a:r>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D701A64-194C-492C-B686-782D18FFFC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5.jpe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023" y="3048000"/>
            <a:ext cx="5648623" cy="1204306"/>
          </a:xfrm>
        </p:spPr>
        <p:txBody>
          <a:bodyPr/>
          <a:lstStyle/>
          <a:p>
            <a:pPr algn="ctr" rtl="1">
              <a:lnSpc>
                <a:spcPct val="200000"/>
              </a:lnSpc>
            </a:pPr>
            <a:r>
              <a:rPr lang="fa-IR" sz="2400" dirty="0" smtClean="0">
                <a:cs typeface="B Titr" panose="00000700000000000000" pitchFamily="2" charset="-78"/>
              </a:rPr>
              <a:t/>
            </a:r>
            <a:br>
              <a:rPr lang="fa-IR" sz="2400" dirty="0" smtClean="0">
                <a:cs typeface="B Titr" panose="00000700000000000000" pitchFamily="2" charset="-78"/>
              </a:rPr>
            </a:br>
            <a:r>
              <a:rPr lang="fa-IR" sz="2400" dirty="0">
                <a:cs typeface="B Titr" panose="00000700000000000000" pitchFamily="2" charset="-78"/>
              </a:rPr>
              <a:t>استاد مربوطه : جناب آقای دکتر ایران </a:t>
            </a:r>
            <a:r>
              <a:rPr lang="fa-IR" sz="2400" dirty="0" smtClean="0">
                <a:cs typeface="B Titr" panose="00000700000000000000" pitchFamily="2" charset="-78"/>
              </a:rPr>
              <a:t>زاده</a:t>
            </a:r>
            <a:r>
              <a:rPr lang="fa-IR" sz="2400" dirty="0">
                <a:cs typeface="B Titr" panose="00000700000000000000" pitchFamily="2" charset="-78"/>
              </a:rPr>
              <a:t/>
            </a:r>
            <a:br>
              <a:rPr lang="fa-IR" sz="2400" dirty="0">
                <a:cs typeface="B Titr" panose="00000700000000000000" pitchFamily="2" charset="-78"/>
              </a:rPr>
            </a:br>
            <a:r>
              <a:rPr lang="fa-IR" sz="2400" dirty="0" smtClean="0">
                <a:cs typeface="B Titr" panose="00000700000000000000" pitchFamily="2" charset="-78"/>
              </a:rPr>
              <a:t>تهیه و تنظیم : علیرضا قنبری</a:t>
            </a:r>
            <a:br>
              <a:rPr lang="fa-IR" sz="2400" dirty="0" smtClean="0">
                <a:cs typeface="B Titr" panose="00000700000000000000" pitchFamily="2" charset="-78"/>
              </a:rPr>
            </a:br>
            <a:endParaRPr lang="en-US" sz="2400" dirty="0">
              <a:cs typeface="B Titr" panose="00000700000000000000" pitchFamily="2" charset="-78"/>
            </a:endParaRPr>
          </a:p>
        </p:txBody>
      </p:sp>
      <p:sp>
        <p:nvSpPr>
          <p:cNvPr id="5" name="Title 1"/>
          <p:cNvSpPr txBox="1">
            <a:spLocks/>
          </p:cNvSpPr>
          <p:nvPr/>
        </p:nvSpPr>
        <p:spPr>
          <a:xfrm>
            <a:off x="-76200" y="548294"/>
            <a:ext cx="6469929" cy="1204306"/>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rtl="1">
              <a:lnSpc>
                <a:spcPct val="150000"/>
              </a:lnSpc>
            </a:pPr>
            <a:r>
              <a:rPr lang="fa-IR" sz="3600" dirty="0" smtClean="0">
                <a:cs typeface="B Titr" panose="00000700000000000000" pitchFamily="2" charset="-78"/>
              </a:rPr>
              <a:t>سازمان به مثابه سیستم های سیاسی</a:t>
            </a:r>
          </a:p>
          <a:p>
            <a:pPr algn="ctr" rtl="1">
              <a:lnSpc>
                <a:spcPct val="150000"/>
              </a:lnSpc>
            </a:pPr>
            <a:r>
              <a:rPr lang="fa-IR" sz="3600" dirty="0" smtClean="0">
                <a:cs typeface="B Titr" panose="00000700000000000000" pitchFamily="2" charset="-78"/>
              </a:rPr>
              <a:t>(منافع ، تعارض و قدرت)</a:t>
            </a:r>
            <a:endParaRPr lang="en-US" sz="3600" dirty="0">
              <a:cs typeface="B Titr" panose="00000700000000000000"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00750" y="1752600"/>
            <a:ext cx="2857500" cy="3048000"/>
          </a:xfrm>
          <a:prstGeom prst="rect">
            <a:avLst/>
          </a:prstGeom>
          <a:ln>
            <a:noFill/>
          </a:ln>
          <a:effectLst>
            <a:softEdge rad="112500"/>
          </a:effectLst>
        </p:spPr>
      </p:pic>
      <p:sp>
        <p:nvSpPr>
          <p:cNvPr id="6" name="Footer Placeholder 5"/>
          <p:cNvSpPr>
            <a:spLocks noGrp="1"/>
          </p:cNvSpPr>
          <p:nvPr>
            <p:ph type="ftr" sz="quarter" idx="11"/>
          </p:nvPr>
        </p:nvSpPr>
        <p:spPr/>
        <p:txBody>
          <a:bodyPr/>
          <a:lstStyle/>
          <a:p>
            <a:r>
              <a:rPr lang="en-US" smtClean="0"/>
              <a:t>© irmgn.ir</a:t>
            </a:r>
            <a:endParaRPr lang="en-US"/>
          </a:p>
        </p:txBody>
      </p:sp>
    </p:spTree>
    <p:extLst>
      <p:ext uri="{BB962C8B-B14F-4D97-AF65-F5344CB8AC3E}">
        <p14:creationId xmlns:p14="http://schemas.microsoft.com/office/powerpoint/2010/main" xmlns="" val="2087343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سطوح عمل سیاسی و علل آن</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fa-IR" dirty="0" smtClean="0"/>
              <a:t>سطح فردی:در این سطح افراد برای دست یابی به منافع شخصی و ارضای سطوح نیاز شخصی خود در سازمان،سیاسی کاری می کنند</a:t>
            </a:r>
          </a:p>
          <a:p>
            <a:pPr marL="457200" indent="-457200">
              <a:buFont typeface="+mj-lt"/>
              <a:buAutoNum type="arabicPeriod"/>
            </a:pPr>
            <a:r>
              <a:rPr lang="fa-IR" dirty="0" smtClean="0"/>
              <a:t>سطح ائتلاف: در این سطح گروهی از افراد که منافع مشترک دارند،برای کسب منافع ائتلاف تشکیل می دهند.</a:t>
            </a:r>
          </a:p>
          <a:p>
            <a:pPr marL="457200" indent="-457200">
              <a:buFont typeface="+mj-lt"/>
              <a:buAutoNum type="arabicPeriod"/>
            </a:pPr>
            <a:r>
              <a:rPr lang="fa-IR" dirty="0" smtClean="0"/>
              <a:t>سطح شبکه:در این سطح همه افراد سازمان ذینفع بوده ،همگی تلاش می کنند که به منافع خود دست یابند</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spTree>
    <p:extLst>
      <p:ext uri="{BB962C8B-B14F-4D97-AF65-F5344CB8AC3E}">
        <p14:creationId xmlns:p14="http://schemas.microsoft.com/office/powerpoint/2010/main" xmlns="" val="2820521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احتمال بروز عمل سیاسی</a:t>
            </a:r>
            <a:endParaRPr lang="en-US" dirty="0"/>
          </a:p>
        </p:txBody>
      </p:sp>
      <p:sp>
        <p:nvSpPr>
          <p:cNvPr id="3" name="Content Placeholder 2"/>
          <p:cNvSpPr>
            <a:spLocks noGrp="1"/>
          </p:cNvSpPr>
          <p:nvPr>
            <p:ph idx="1"/>
          </p:nvPr>
        </p:nvSpPr>
        <p:spPr/>
        <p:txBody>
          <a:bodyPr/>
          <a:lstStyle/>
          <a:p>
            <a:r>
              <a:rPr lang="fa-IR" dirty="0" smtClean="0"/>
              <a:t>احتمال بروز اعمال سیاسی در سازمان،به میزان رقابت کارکنان و میزان پیچیدگی و عدم اطمینان در سازمان بستگی دارد.</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pic>
        <p:nvPicPr>
          <p:cNvPr id="6" name="Picture 5"/>
          <p:cNvPicPr>
            <a:picLocks noChangeAspect="1"/>
          </p:cNvPicPr>
          <p:nvPr/>
        </p:nvPicPr>
        <p:blipFill>
          <a:blip r:embed="rId2">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2312813" y="2493818"/>
            <a:ext cx="4697587" cy="3830782"/>
          </a:xfrm>
          <a:prstGeom prst="rect">
            <a:avLst/>
          </a:prstGeom>
        </p:spPr>
      </p:pic>
    </p:spTree>
    <p:extLst>
      <p:ext uri="{BB962C8B-B14F-4D97-AF65-F5344CB8AC3E}">
        <p14:creationId xmlns:p14="http://schemas.microsoft.com/office/powerpoint/2010/main" xmlns="" val="253364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رابطه میان استانداردسازی  با میزان رفتار سیاسی</a:t>
            </a:r>
            <a:endParaRPr lang="en-US" dirty="0"/>
          </a:p>
        </p:txBody>
      </p:sp>
      <p:sp>
        <p:nvSpPr>
          <p:cNvPr id="3" name="Content Placeholder 2"/>
          <p:cNvSpPr>
            <a:spLocks noGrp="1"/>
          </p:cNvSpPr>
          <p:nvPr>
            <p:ph idx="1"/>
          </p:nvPr>
        </p:nvSpPr>
        <p:spPr/>
        <p:txBody>
          <a:bodyPr/>
          <a:lstStyle/>
          <a:p>
            <a:r>
              <a:rPr lang="fa-IR" dirty="0" smtClean="0"/>
              <a:t>برای کاهش رفتار سیاسی در سازمان می توان از استانداردسازی استفاده کرد.زیرا با افزایش میزان استانداردها و تعیین دقیق رویه های عملیاتی می توان از بروز اعمال سیاسی در سازمان اجتاب کرد.</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pic>
        <p:nvPicPr>
          <p:cNvPr id="6" name="Picture 5"/>
          <p:cNvPicPr>
            <a:picLocks noChangeAspect="1"/>
          </p:cNvPicPr>
          <p:nvPr/>
        </p:nvPicPr>
        <p:blipFill>
          <a:blip r:embed="rId2">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1905000" y="2895600"/>
            <a:ext cx="4635301" cy="3581400"/>
          </a:xfrm>
          <a:prstGeom prst="rect">
            <a:avLst/>
          </a:prstGeom>
        </p:spPr>
      </p:pic>
    </p:spTree>
    <p:extLst>
      <p:ext uri="{BB962C8B-B14F-4D97-AF65-F5344CB8AC3E}">
        <p14:creationId xmlns:p14="http://schemas.microsoft.com/office/powerpoint/2010/main" xmlns="" val="2747434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مهم ترین علل بروز رفتار سیاسی در سازمان</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fa-IR" sz="2000" dirty="0" smtClean="0"/>
              <a:t>ابهام در هدف:زمانی که اهداف بخش و یا سازمان مبهم باشد زمینه بروز رفتار سیاسی فراهم می شود.</a:t>
            </a:r>
          </a:p>
          <a:p>
            <a:pPr marL="457200" indent="-457200">
              <a:buFont typeface="+mj-lt"/>
              <a:buAutoNum type="arabicPeriod"/>
            </a:pPr>
            <a:r>
              <a:rPr lang="fa-IR" sz="2000" dirty="0" smtClean="0"/>
              <a:t>محدودیت در منابع:زمانی که منابع کمیاب است و تخصیص منابع نیاز به تصمیم گیری دارد</a:t>
            </a:r>
          </a:p>
          <a:p>
            <a:pPr marL="457200" indent="-457200">
              <a:buFont typeface="+mj-lt"/>
              <a:buAutoNum type="arabicPeriod"/>
            </a:pPr>
            <a:r>
              <a:rPr lang="fa-IR" sz="2000" dirty="0" smtClean="0"/>
              <a:t>تغییرات در تکنولوژی و محیط: اگر تکنولوژی سازمانی روتین و یکنواخت نباشد و محیط پویا و پیچیده باشد</a:t>
            </a:r>
          </a:p>
          <a:p>
            <a:pPr marL="457200" indent="-457200">
              <a:buFont typeface="+mj-lt"/>
              <a:buAutoNum type="arabicPeriod"/>
            </a:pPr>
            <a:r>
              <a:rPr lang="fa-IR" sz="2000" dirty="0" smtClean="0"/>
              <a:t>تصمیمات برنامه ریزی نشده:زمانی که تصمیمات برنامه ریزی نشده باشد،ابهام در فرآیند تصمیم گیری افزایش می یابد.</a:t>
            </a:r>
          </a:p>
          <a:p>
            <a:pPr marL="457200" indent="-457200">
              <a:buFont typeface="+mj-lt"/>
              <a:buAutoNum type="arabicPeriod"/>
            </a:pPr>
            <a:r>
              <a:rPr lang="fa-IR" sz="2000" dirty="0" smtClean="0"/>
              <a:t>تغییرات سازمانی:هنگامی که تغییرات سازمانی صورت می پذیرد فرصتی برای انجام اعمال سیاسی فراهم می آید.</a:t>
            </a:r>
            <a:endParaRPr lang="en-US" sz="2000"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spTree>
    <p:extLst>
      <p:ext uri="{BB962C8B-B14F-4D97-AF65-F5344CB8AC3E}">
        <p14:creationId xmlns:p14="http://schemas.microsoft.com/office/powerpoint/2010/main" xmlns="" val="721560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تاکتیک های سیاسی </a:t>
            </a:r>
            <a:endParaRPr lang="en-US" dirty="0"/>
          </a:p>
        </p:txBody>
      </p:sp>
      <p:sp>
        <p:nvSpPr>
          <p:cNvPr id="3" name="Content Placeholder 2"/>
          <p:cNvSpPr>
            <a:spLocks noGrp="1"/>
          </p:cNvSpPr>
          <p:nvPr>
            <p:ph idx="1"/>
          </p:nvPr>
        </p:nvSpPr>
        <p:spPr>
          <a:xfrm>
            <a:off x="457200" y="1066800"/>
            <a:ext cx="8229600" cy="5562600"/>
          </a:xfrm>
        </p:spPr>
        <p:txBody>
          <a:bodyPr/>
          <a:lstStyle/>
          <a:p>
            <a:pPr marL="0" indent="0">
              <a:buNone/>
            </a:pPr>
            <a:r>
              <a:rPr lang="fa-IR" dirty="0" smtClean="0"/>
              <a:t>برای مقابله با فعالیت های سیاسی ،باید اشکال مختلف رفتارهای سیاسی در سازمان را تشخیص داد.برخی از مهمترین تاکنیک های سیاسی عبارتند از:</a:t>
            </a:r>
          </a:p>
          <a:p>
            <a:pPr marL="457200" indent="-457200">
              <a:buFont typeface="+mj-lt"/>
              <a:buAutoNum type="arabicPeriod"/>
            </a:pPr>
            <a:r>
              <a:rPr lang="fa-IR" sz="2000" u="sng" dirty="0" smtClean="0"/>
              <a:t>سرزنش کردن دیگران</a:t>
            </a:r>
            <a:r>
              <a:rPr lang="fa-IR" sz="2000" dirty="0" smtClean="0"/>
              <a:t>:معمولاً 54% کارکنان از این تکنیک سیاسی استفاده می کنند.</a:t>
            </a:r>
          </a:p>
          <a:p>
            <a:pPr marL="457200" indent="-457200">
              <a:buFont typeface="+mj-lt"/>
              <a:buAutoNum type="arabicPeriod"/>
            </a:pPr>
            <a:r>
              <a:rPr lang="fa-IR" sz="2000" u="sng" dirty="0" smtClean="0"/>
              <a:t>استفاده از اطلاعات به مثابه ابزار سیاسی </a:t>
            </a:r>
            <a:r>
              <a:rPr lang="fa-IR" sz="2000" dirty="0"/>
              <a:t>:</a:t>
            </a:r>
            <a:r>
              <a:rPr lang="fa-IR" sz="2000" dirty="0" smtClean="0"/>
              <a:t>دیگران:مورد استفاده توسط 54% کارکنان</a:t>
            </a:r>
          </a:p>
          <a:p>
            <a:pPr marL="457200" indent="-457200">
              <a:buFont typeface="+mj-lt"/>
              <a:buAutoNum type="arabicPeriod"/>
            </a:pPr>
            <a:r>
              <a:rPr lang="fa-IR" sz="2000" u="sng" dirty="0" smtClean="0"/>
              <a:t>ایجاد تصویر مطلوب از خود</a:t>
            </a:r>
            <a:r>
              <a:rPr lang="fa-IR" sz="2000" dirty="0" smtClean="0"/>
              <a:t>:مورد استفاده توسط 53% کارکنان</a:t>
            </a:r>
          </a:p>
          <a:p>
            <a:pPr marL="457200" indent="-457200">
              <a:buFont typeface="+mj-lt"/>
              <a:buAutoNum type="arabicPeriod"/>
            </a:pPr>
            <a:r>
              <a:rPr lang="fa-IR" sz="2000" u="sng" dirty="0" smtClean="0"/>
              <a:t>ایجاد پایگاه حمایتی</a:t>
            </a:r>
            <a:r>
              <a:rPr lang="fa-IR" sz="2000" dirty="0" smtClean="0"/>
              <a:t>:مورد استفاده توسط 37% کارکنان</a:t>
            </a:r>
          </a:p>
          <a:p>
            <a:pPr marL="457200" indent="-457200">
              <a:buFont typeface="+mj-lt"/>
              <a:buAutoNum type="arabicPeriod"/>
            </a:pPr>
            <a:r>
              <a:rPr lang="fa-IR" sz="2000" u="sng" dirty="0" smtClean="0"/>
              <a:t>خشنودسازی دیگران</a:t>
            </a:r>
            <a:r>
              <a:rPr lang="fa-IR" sz="2000" dirty="0" smtClean="0"/>
              <a:t>:مورد استفاده توسط 25%کارکنان</a:t>
            </a:r>
          </a:p>
          <a:p>
            <a:pPr marL="457200" indent="-457200">
              <a:buFont typeface="+mj-lt"/>
              <a:buAutoNum type="arabicPeriod"/>
            </a:pPr>
            <a:r>
              <a:rPr lang="fa-IR" sz="2000" u="sng" dirty="0" smtClean="0"/>
              <a:t>ائتلاف با هم پیمانان قدرتمند: </a:t>
            </a:r>
            <a:r>
              <a:rPr lang="fa-IR" sz="2000" dirty="0" smtClean="0"/>
              <a:t>مورد استفاده توسط 25%کارکنان</a:t>
            </a:r>
            <a:endParaRPr lang="fa-IR" sz="2000" u="sng" dirty="0" smtClean="0"/>
          </a:p>
          <a:p>
            <a:pPr marL="457200" indent="-457200">
              <a:buFont typeface="+mj-lt"/>
              <a:buAutoNum type="arabicPeriod"/>
            </a:pPr>
            <a:r>
              <a:rPr lang="fa-IR" sz="2000" u="sng" dirty="0" smtClean="0"/>
              <a:t>معاشرت با افراد ذی نفوذ:</a:t>
            </a:r>
            <a:r>
              <a:rPr lang="fa-IR" sz="2000" dirty="0" smtClean="0"/>
              <a:t>مورد استفاده توسط 24%کارکنان</a:t>
            </a:r>
            <a:endParaRPr lang="fa-IR" sz="2000" u="sng" dirty="0" smtClean="0"/>
          </a:p>
          <a:p>
            <a:pPr marL="457200" indent="-457200">
              <a:buFont typeface="+mj-lt"/>
              <a:buAutoNum type="arabicPeriod"/>
            </a:pPr>
            <a:r>
              <a:rPr lang="fa-IR" sz="2000" u="sng" dirty="0" smtClean="0"/>
              <a:t>ایجاد الزام های اخلاقی یا تعهدات اخلاقی:</a:t>
            </a:r>
            <a:endParaRPr lang="en-US" sz="2000" u="sng"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spTree>
    <p:extLst>
      <p:ext uri="{BB962C8B-B14F-4D97-AF65-F5344CB8AC3E}">
        <p14:creationId xmlns:p14="http://schemas.microsoft.com/office/powerpoint/2010/main" xmlns="" val="534677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2800" dirty="0" smtClean="0"/>
              <a:t>راه های مقابله با سیاسی کاری و رفتارهای سیاسی کارکنان</a:t>
            </a:r>
            <a:endParaRPr lang="en-US" sz="2800" dirty="0"/>
          </a:p>
        </p:txBody>
      </p:sp>
      <p:sp>
        <p:nvSpPr>
          <p:cNvPr id="3" name="Content Placeholder 2"/>
          <p:cNvSpPr>
            <a:spLocks noGrp="1"/>
          </p:cNvSpPr>
          <p:nvPr>
            <p:ph idx="1"/>
          </p:nvPr>
        </p:nvSpPr>
        <p:spPr/>
        <p:txBody>
          <a:bodyPr/>
          <a:lstStyle/>
          <a:p>
            <a:pPr marL="457200" indent="-457200">
              <a:buFont typeface="+mj-lt"/>
              <a:buAutoNum type="arabicPeriod"/>
            </a:pPr>
            <a:r>
              <a:rPr lang="fa-IR" dirty="0" smtClean="0"/>
              <a:t>کاهش عدم اطمینان در سازمان:ایجاد یک سیستم ارزش یابی مناسب که در آن شاخص های عملکرد مشخص شده باشد.</a:t>
            </a:r>
          </a:p>
          <a:p>
            <a:pPr marL="457200" indent="-457200">
              <a:buFont typeface="+mj-lt"/>
              <a:buAutoNum type="arabicPeriod"/>
            </a:pPr>
            <a:r>
              <a:rPr lang="fa-IR" dirty="0" smtClean="0"/>
              <a:t>کاهش رقابت یا از بین بردن زمینه های رقابت در سازمان:نباید زمینه رقابت در سازمان فراهم شود.</a:t>
            </a:r>
          </a:p>
          <a:p>
            <a:pPr marL="457200" indent="-457200">
              <a:buFont typeface="+mj-lt"/>
              <a:buAutoNum type="arabicPeriod"/>
            </a:pPr>
            <a:r>
              <a:rPr lang="fa-IR" dirty="0" smtClean="0"/>
              <a:t>شکستن امپراطوری های سیاسی موجود:در سازمان افراد یا گروه هایی هستند که خود امپراطوری تشکیل داده اند و از طریق روابط غیر رسمی به مدیریت فشار می آورند تا اینکه امتیازی برای خود کسب کنند.از این رو باید از نقطه ضعف آنها وارد شد و آنها را شکست داد.</a:t>
            </a:r>
          </a:p>
          <a:p>
            <a:pPr marL="457200" indent="-457200">
              <a:buFont typeface="+mj-lt"/>
              <a:buAutoNum type="arabicPeriod"/>
            </a:pPr>
            <a:r>
              <a:rPr lang="fa-IR" dirty="0" smtClean="0"/>
              <a:t>جلوگیری از ایجاد امپراطوری جدید</a:t>
            </a:r>
          </a:p>
          <a:p>
            <a:pPr marL="0" indent="0">
              <a:buNone/>
            </a:pPr>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spTree>
    <p:extLst>
      <p:ext uri="{BB962C8B-B14F-4D97-AF65-F5344CB8AC3E}">
        <p14:creationId xmlns:p14="http://schemas.microsoft.com/office/powerpoint/2010/main" xmlns="" val="1966270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سیاست و چرخه حیات سازمان</a:t>
            </a:r>
            <a:endParaRPr lang="en-US" dirty="0"/>
          </a:p>
        </p:txBody>
      </p:sp>
      <p:sp>
        <p:nvSpPr>
          <p:cNvPr id="3" name="Content Placeholder 2"/>
          <p:cNvSpPr>
            <a:spLocks noGrp="1"/>
          </p:cNvSpPr>
          <p:nvPr>
            <p:ph idx="1"/>
          </p:nvPr>
        </p:nvSpPr>
        <p:spPr/>
        <p:txBody>
          <a:bodyPr/>
          <a:lstStyle/>
          <a:p>
            <a:r>
              <a:rPr lang="fa-IR" dirty="0" smtClean="0"/>
              <a:t>میزان فعالیت های سیاسی ،تابعی از مراحل چرخه حیات سازمان است و در هر مرحله ای از حیات سازمان،نوع خاصی از فعالیت های سیاسی بیشتر به چشم می خورد.</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pic>
        <p:nvPicPr>
          <p:cNvPr id="6" name="Picture 5"/>
          <p:cNvPicPr>
            <a:picLocks noChangeAspect="1"/>
          </p:cNvPicPr>
          <p:nvPr/>
        </p:nvPicPr>
        <p:blipFill>
          <a:blip r:embed="rId2">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762000" y="2913533"/>
            <a:ext cx="7086600" cy="35634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251656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چرخه حیات سیاسی سازمان</a:t>
            </a:r>
            <a:endParaRPr lang="en-US" dirty="0"/>
          </a:p>
        </p:txBody>
      </p:sp>
      <p:sp>
        <p:nvSpPr>
          <p:cNvPr id="3" name="Content Placeholder 2"/>
          <p:cNvSpPr>
            <a:spLocks noGrp="1"/>
          </p:cNvSpPr>
          <p:nvPr>
            <p:ph idx="1"/>
          </p:nvPr>
        </p:nvSpPr>
        <p:spPr/>
        <p:txBody>
          <a:bodyPr/>
          <a:lstStyle/>
          <a:p>
            <a:r>
              <a:rPr lang="fa-IR" dirty="0" smtClean="0"/>
              <a:t>چرخه حیات سازمان دارای 3مرحله است:حرکت ، توسعه و تصویب</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rcRect l="5001"/>
          <a:stretch/>
        </p:blipFill>
        <p:spPr>
          <a:xfrm>
            <a:off x="304800" y="1828800"/>
            <a:ext cx="8158127"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930906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سازمان به مثابه نظام حکومتی</a:t>
            </a:r>
            <a:endParaRPr lang="en-US" dirty="0"/>
          </a:p>
        </p:txBody>
      </p:sp>
      <p:sp>
        <p:nvSpPr>
          <p:cNvPr id="3" name="Content Placeholder 2"/>
          <p:cNvSpPr>
            <a:spLocks noGrp="1"/>
          </p:cNvSpPr>
          <p:nvPr>
            <p:ph idx="1"/>
          </p:nvPr>
        </p:nvSpPr>
        <p:spPr/>
        <p:txBody>
          <a:bodyPr/>
          <a:lstStyle/>
          <a:p>
            <a:pPr algn="justLow"/>
            <a:r>
              <a:rPr lang="fa-IR" sz="2200" dirty="0" smtClean="0"/>
              <a:t>حکومت خود سالاری :به معنای نوعی حکومت استبدادی است که در آن یک فرد یا گروهی خاص از افراد ،قدرت را در دست داشته و حکمرانی می کنند.</a:t>
            </a:r>
          </a:p>
          <a:p>
            <a:pPr marL="0" indent="0" algn="justLow">
              <a:buNone/>
            </a:pPr>
            <a:r>
              <a:rPr lang="fa-IR" sz="2200" dirty="0" smtClean="0"/>
              <a:t>       (سال 1979 وداستان  هنری فورد)</a:t>
            </a:r>
          </a:p>
          <a:p>
            <a:pPr algn="justLow"/>
            <a:r>
              <a:rPr lang="fa-IR" sz="2200" dirty="0" smtClean="0"/>
              <a:t>حکومت دیوان سالاری(بوروکراسی):حکومت کردن از طریق قوانین مدون است.</a:t>
            </a:r>
          </a:p>
          <a:p>
            <a:pPr algn="justLow"/>
            <a:r>
              <a:rPr lang="fa-IR" sz="2200" dirty="0" smtClean="0"/>
              <a:t>حکومت فن سالاری(تکنوکراسی):متخصصان فنی قدرت را در دست می گیرند.(بسیاری از سازمان های انعطاف پذیر و در حال تغییر)</a:t>
            </a:r>
          </a:p>
          <a:p>
            <a:pPr algn="justLow"/>
            <a:r>
              <a:rPr lang="fa-IR" sz="2200" dirty="0" smtClean="0"/>
              <a:t>حکومت مردم سالاری: قدرت برای حکومت کردن به توده مردم(کلیه افراد سازمان)تعلق دارد.البته به صورت مدیریت توده منتخب مردم(افراد)اعمال می شود.بگونه ای همه افراد در فرآیند مدیریت سهیم می شوند.</a:t>
            </a:r>
            <a:endParaRPr lang="en-US" sz="2200"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spTree>
    <p:extLst>
      <p:ext uri="{BB962C8B-B14F-4D97-AF65-F5344CB8AC3E}">
        <p14:creationId xmlns:p14="http://schemas.microsoft.com/office/powerpoint/2010/main" xmlns="" val="14643093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سازمان به مثابه سیستم هایی با فعالیت سیاسی</a:t>
            </a:r>
            <a:endParaRPr lang="en-US" dirty="0"/>
          </a:p>
        </p:txBody>
      </p:sp>
      <p:sp>
        <p:nvSpPr>
          <p:cNvPr id="3" name="Content Placeholder 2"/>
          <p:cNvSpPr>
            <a:spLocks noGrp="1"/>
          </p:cNvSpPr>
          <p:nvPr>
            <p:ph idx="1"/>
          </p:nvPr>
        </p:nvSpPr>
        <p:spPr/>
        <p:txBody>
          <a:bodyPr/>
          <a:lstStyle/>
          <a:p>
            <a:r>
              <a:rPr lang="fa-IR" dirty="0" smtClean="0"/>
              <a:t>ارسطو معتقد است: سیاست از </a:t>
            </a:r>
            <a:r>
              <a:rPr lang="fa-IR" u="sng" dirty="0" smtClean="0"/>
              <a:t>اختلاف منافع </a:t>
            </a:r>
            <a:r>
              <a:rPr lang="fa-IR" dirty="0" smtClean="0"/>
              <a:t>سرچشمه می گیرد.یعنی همه به دنبال کسب منافع خود هستند و در این زمینه از هیچ کوششی دریغ نمی کنند و این چیزی است که به فعالیت سیاسی در سازمان می انجامد.</a:t>
            </a:r>
          </a:p>
          <a:p>
            <a:r>
              <a:rPr lang="fa-IR" dirty="0" smtClean="0"/>
              <a:t>سیاست در سازمان را می توان در قالب </a:t>
            </a:r>
            <a:r>
              <a:rPr lang="fa-IR" u="sng" dirty="0" smtClean="0"/>
              <a:t>بازی های قدرت </a:t>
            </a:r>
            <a:r>
              <a:rPr lang="fa-IR" dirty="0" smtClean="0"/>
              <a:t>و </a:t>
            </a:r>
            <a:r>
              <a:rPr lang="fa-IR" u="sng" dirty="0" smtClean="0"/>
              <a:t>تعارضات سازمانی </a:t>
            </a:r>
            <a:r>
              <a:rPr lang="fa-IR" dirty="0" smtClean="0"/>
              <a:t>جستجو کرد.</a:t>
            </a:r>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spTree>
    <p:extLst>
      <p:ext uri="{BB962C8B-B14F-4D97-AF65-F5344CB8AC3E}">
        <p14:creationId xmlns:p14="http://schemas.microsoft.com/office/powerpoint/2010/main" xmlns="" val="2856859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مقدمه</a:t>
            </a:r>
            <a:endParaRPr lang="en-US" dirty="0"/>
          </a:p>
        </p:txBody>
      </p:sp>
      <p:sp>
        <p:nvSpPr>
          <p:cNvPr id="3" name="Content Placeholder 2"/>
          <p:cNvSpPr>
            <a:spLocks noGrp="1"/>
          </p:cNvSpPr>
          <p:nvPr>
            <p:ph idx="1"/>
          </p:nvPr>
        </p:nvSpPr>
        <p:spPr/>
        <p:txBody>
          <a:bodyPr/>
          <a:lstStyle/>
          <a:p>
            <a:pPr>
              <a:lnSpc>
                <a:spcPct val="150000"/>
              </a:lnSpc>
            </a:pPr>
            <a:r>
              <a:rPr lang="fa-IR" sz="2000" dirty="0" smtClean="0">
                <a:solidFill>
                  <a:srgbClr val="002060"/>
                </a:solidFill>
              </a:rPr>
              <a:t>اگر انسان موجودی آزاد و صاحب اراده است ، پس چرا باید در سازمان روزانه بیش از هفت ساعت از رئیس خود فرمانبرداری کند؟</a:t>
            </a:r>
          </a:p>
          <a:p>
            <a:pPr>
              <a:lnSpc>
                <a:spcPct val="150000"/>
              </a:lnSpc>
            </a:pPr>
            <a:r>
              <a:rPr lang="fa-IR" sz="2000" dirty="0" smtClean="0">
                <a:solidFill>
                  <a:srgbClr val="002060"/>
                </a:solidFill>
              </a:rPr>
              <a:t>چون سازمان به افراد حقوق و دستمزد می پردازد.ولی آیا این بدین معناست که مدیر می تواند به همه احساس ها و باورهای فرد حکومت کند؟این درست نیست که انسان را تا حد یک آدمواره کم ارزش تلقی کنند و وسیله ای فرض کنند که هر فرمانی را اطاعت کند و مانند ماشین با دگمه ای خاموش و با دگمه ای روشن شود!</a:t>
            </a:r>
          </a:p>
          <a:p>
            <a:pPr>
              <a:lnSpc>
                <a:spcPct val="150000"/>
              </a:lnSpc>
            </a:pPr>
            <a:r>
              <a:rPr lang="fa-IR" sz="2000" dirty="0" smtClean="0">
                <a:solidFill>
                  <a:srgbClr val="002060"/>
                </a:solidFill>
              </a:rPr>
              <a:t>این موضوعی است که بسیاری از محققان را از مفهوم سازمان فراری می دهد</a:t>
            </a:r>
          </a:p>
          <a:p>
            <a:pPr>
              <a:lnSpc>
                <a:spcPct val="150000"/>
              </a:lnSpc>
            </a:pPr>
            <a:r>
              <a:rPr lang="fa-IR" sz="2000" dirty="0" smtClean="0">
                <a:solidFill>
                  <a:srgbClr val="002060"/>
                </a:solidFill>
              </a:rPr>
              <a:t>کارکنان سازمان به این موضوع پی برده اند که حقوق آنان به مثابه شهروند با حقوق آنان به مثابله مزدبگیر سازمان در تعارض است.</a:t>
            </a:r>
          </a:p>
          <a:p>
            <a:pPr>
              <a:lnSpc>
                <a:spcPct val="150000"/>
              </a:lnSpc>
            </a:pPr>
            <a:r>
              <a:rPr lang="fa-IR" sz="2000" dirty="0" smtClean="0">
                <a:solidFill>
                  <a:srgbClr val="002060"/>
                </a:solidFill>
              </a:rPr>
              <a:t>البته قوانین کار جلوی آزادی عمل کارفرمایان را می گیرد؛اما کم و بیش می توان این حالت ها را مشاهده کرد.</a:t>
            </a:r>
          </a:p>
          <a:p>
            <a:pPr>
              <a:lnSpc>
                <a:spcPct val="150000"/>
              </a:lnSpc>
            </a:pPr>
            <a:endParaRPr lang="fa-IR" sz="2000" dirty="0" smtClean="0">
              <a:solidFill>
                <a:srgbClr val="002060"/>
              </a:solidFill>
            </a:endParaRPr>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spTree>
    <p:extLst>
      <p:ext uri="{BB962C8B-B14F-4D97-AF65-F5344CB8AC3E}">
        <p14:creationId xmlns:p14="http://schemas.microsoft.com/office/powerpoint/2010/main" xmlns="" val="401575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الف) تجزیه و تحلیل منافع</a:t>
            </a:r>
            <a:endParaRPr lang="en-US" dirty="0"/>
          </a:p>
        </p:txBody>
      </p:sp>
      <p:sp>
        <p:nvSpPr>
          <p:cNvPr id="3" name="Content Placeholder 2"/>
          <p:cNvSpPr>
            <a:spLocks noGrp="1"/>
          </p:cNvSpPr>
          <p:nvPr>
            <p:ph idx="1"/>
          </p:nvPr>
        </p:nvSpPr>
        <p:spPr/>
        <p:txBody>
          <a:bodyPr/>
          <a:lstStyle/>
          <a:p>
            <a:pPr algn="justLow"/>
            <a:r>
              <a:rPr lang="fa-IR" dirty="0" smtClean="0"/>
              <a:t>منظور از منافع ،مجموعه پیچیده ای از اهداف ارزش ها امیال انتظارات و سایر خواسته های انسانی است که شخص را به انجام اعمال در مسیری خاص وا می دارد.</a:t>
            </a:r>
          </a:p>
          <a:p>
            <a:pPr algn="justLow"/>
            <a:r>
              <a:rPr lang="fa-IR" dirty="0" smtClean="0"/>
              <a:t>افراد در میان منافعشان زندگی می کنند و گاهی دیگران را به منزله تهدیدی برای منافع خود در نظر می گیرند و برای حفط منافع خود تلاش می کنند.</a:t>
            </a:r>
          </a:p>
          <a:p>
            <a:pPr algn="justLow"/>
            <a:r>
              <a:rPr lang="fa-IR" dirty="0" smtClean="0"/>
              <a:t>فعالیت های سیاسی افراد در سازمان با هدف موضع یابی و بدین جهت انجام می شود که آنها جایگاه خود را در سازمان بگونه ای مشخص کنند که منافعشان حفظ شود.</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spTree>
    <p:extLst>
      <p:ext uri="{BB962C8B-B14F-4D97-AF65-F5344CB8AC3E}">
        <p14:creationId xmlns:p14="http://schemas.microsoft.com/office/powerpoint/2010/main" xmlns="" val="627642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منافع افراد در سازمان</a:t>
            </a:r>
            <a:endParaRPr lang="en-US" dirty="0"/>
          </a:p>
        </p:txBody>
      </p:sp>
      <p:sp>
        <p:nvSpPr>
          <p:cNvPr id="3" name="Content Placeholder 2"/>
          <p:cNvSpPr>
            <a:spLocks noGrp="1"/>
          </p:cNvSpPr>
          <p:nvPr>
            <p:ph idx="1"/>
          </p:nvPr>
        </p:nvSpPr>
        <p:spPr>
          <a:xfrm>
            <a:off x="0" y="2590800"/>
            <a:ext cx="8686800" cy="4038600"/>
          </a:xfrm>
        </p:spPr>
        <p:txBody>
          <a:bodyPr/>
          <a:lstStyle/>
          <a:p>
            <a:pPr algn="just"/>
            <a:r>
              <a:rPr lang="fa-IR" sz="2000" dirty="0" smtClean="0"/>
              <a:t>منافع افراد در سازمان بر 3نوع هستند:</a:t>
            </a:r>
          </a:p>
          <a:p>
            <a:pPr marL="457200" indent="-457200" algn="just">
              <a:buFont typeface="+mj-lt"/>
              <a:buAutoNum type="arabicPeriod"/>
            </a:pPr>
            <a:r>
              <a:rPr lang="fa-IR" sz="2000" dirty="0" smtClean="0"/>
              <a:t>منافع شغلی یا کاری:مربوط به کاری است که انجام می دهند؛برای مثال مدیر تولید می خواهد کالایش را بصورت کارا و بموقع تولید کند.مدیر فروش می خواهد با ارائه کالای مناسب مشتریان خود را حفظ کندو....</a:t>
            </a:r>
          </a:p>
          <a:p>
            <a:pPr marL="457200" indent="-457200" algn="just">
              <a:buFont typeface="+mj-lt"/>
              <a:buAutoNum type="arabicPeriod"/>
            </a:pPr>
            <a:r>
              <a:rPr lang="fa-IR" sz="2000" dirty="0" smtClean="0"/>
              <a:t>منافع دوره شغلی:مربوط به احساس امیدواری افراد در مورد آینده شغلی آنها است.یعنی افراد می خواهند امنیت شغلی و کاری داشته باشند.</a:t>
            </a:r>
          </a:p>
          <a:p>
            <a:pPr marL="457200" indent="-457200" algn="just">
              <a:buFont typeface="+mj-lt"/>
              <a:buAutoNum type="arabicPeriod"/>
            </a:pPr>
            <a:r>
              <a:rPr lang="fa-IR" sz="2000" dirty="0" smtClean="0"/>
              <a:t>منافع ارزشی:این دسته با مجموعه نگرش ها ارزش ها اعتقادات سبک های زندگی و تعهداتی است که هر فرد همراه با خود با سازمان می آورد و درصدد حفظ آن است و با آنها سروکار دارد</a:t>
            </a:r>
            <a:endParaRPr lang="en-US" sz="2000"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pic>
        <p:nvPicPr>
          <p:cNvPr id="6" name="Picture 5"/>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152400" y="228600"/>
            <a:ext cx="3810000" cy="26379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439310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ب)تجزیه و تحلیل تعارض</a:t>
            </a:r>
            <a:endParaRPr lang="en-US" dirty="0"/>
          </a:p>
        </p:txBody>
      </p:sp>
      <p:sp>
        <p:nvSpPr>
          <p:cNvPr id="3" name="Content Placeholder 2"/>
          <p:cNvSpPr>
            <a:spLocks noGrp="1"/>
          </p:cNvSpPr>
          <p:nvPr>
            <p:ph idx="1"/>
          </p:nvPr>
        </p:nvSpPr>
        <p:spPr/>
        <p:txBody>
          <a:bodyPr/>
          <a:lstStyle/>
          <a:p>
            <a:pPr algn="justLow"/>
            <a:r>
              <a:rPr lang="fa-IR" dirty="0" smtClean="0"/>
              <a:t>تعارض نتیجه رویارویی منافع متفاوت افراد در سازمان است و معمولاً بصورت نیروی بازدارنده عملکرد مطلوب در نظر گرفته می شود.منشا تعارض شرایط نامناسب برای فرد یا ائتلاف در درون و بیرون سازمان است.</a:t>
            </a:r>
          </a:p>
          <a:p>
            <a:pPr algn="justLow"/>
            <a:r>
              <a:rPr lang="fa-IR" dirty="0" smtClean="0"/>
              <a:t>تعارض پدیده ای است که همواره وجود دارد و علت اصلی آن نیز اختلاف در منافع است.در واقع منفعت مداری محور تعارض است.</a:t>
            </a:r>
          </a:p>
          <a:p>
            <a:pPr algn="justLow"/>
            <a:r>
              <a:rPr lang="fa-IR" dirty="0" smtClean="0"/>
              <a:t>اما امروزه سازمان ها بگونه ای طراحی شده اند که هم تعارض را ایجاد می کنند و هم آنرا حل میکنند.افراد و گروه ها در سازمان همزمان هم قابلیت رقابت و هم قابلیت همکاری دارند و در عین حال که با یکدیگر رقابت می کنند می توانند با همدیگر همکاری کنند.(مورگان،1991)</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spTree>
    <p:extLst>
      <p:ext uri="{BB962C8B-B14F-4D97-AF65-F5344CB8AC3E}">
        <p14:creationId xmlns:p14="http://schemas.microsoft.com/office/powerpoint/2010/main" xmlns="" val="2651848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عناصر اصلی تعارض و مهم ترین منشأ های تعارض</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pic>
        <p:nvPicPr>
          <p:cNvPr id="8" name="Content Placeholder 7"/>
          <p:cNvPicPr>
            <a:picLocks noGrp="1" noChangeAspect="1"/>
          </p:cNvPicPr>
          <p:nvPr>
            <p:ph idx="1"/>
          </p:nvPr>
        </p:nvPicPr>
        <p:blipFill>
          <a:blip r:embed="rId2">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124691" y="4124325"/>
            <a:ext cx="4572000" cy="2733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4">
            <a:extLst>
              <a:ext uri="{BEBA8EAE-BF5A-486C-A8C5-ECC9F3942E4B}">
                <a14:imgProps xmlns:a14="http://schemas.microsoft.com/office/drawing/2010/main" xmlns="">
                  <a14:imgLayer r:embed="rId5">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3706091" y="917296"/>
            <a:ext cx="5004047" cy="2953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0" y="685800"/>
            <a:ext cx="3581400" cy="3416320"/>
          </a:xfrm>
          <a:prstGeom prst="rect">
            <a:avLst/>
          </a:prstGeom>
          <a:noFill/>
        </p:spPr>
        <p:txBody>
          <a:bodyPr wrap="square" rtlCol="0">
            <a:spAutoFit/>
          </a:bodyPr>
          <a:lstStyle/>
          <a:p>
            <a:pPr marL="285750" indent="-285750" algn="r" rtl="1">
              <a:lnSpc>
                <a:spcPct val="150000"/>
              </a:lnSpc>
              <a:buFont typeface="Wingdings" panose="05000000000000000000" pitchFamily="2" charset="2"/>
              <a:buChar char="ü"/>
            </a:pPr>
            <a:r>
              <a:rPr lang="fa-IR" b="1" dirty="0" smtClean="0">
                <a:cs typeface="0 Nazanin" panose="00000400000000000000" pitchFamily="2" charset="-78"/>
              </a:rPr>
              <a:t>نمایه روبرو ،فرآیند ایجاد تعارض در سازمان را نشان می دهد.تعارض با این توصیف در بسیاری از سازمان های نوین نیز قابل مشاهده است و اثرات آنرا نمی توان نادیده گرفت.</a:t>
            </a:r>
          </a:p>
          <a:p>
            <a:pPr marL="285750" indent="-285750" algn="r" rtl="1">
              <a:lnSpc>
                <a:spcPct val="150000"/>
              </a:lnSpc>
              <a:buFont typeface="Wingdings" panose="05000000000000000000" pitchFamily="2" charset="2"/>
              <a:buChar char="ü"/>
            </a:pPr>
            <a:r>
              <a:rPr lang="fa-IR" b="1" dirty="0" smtClean="0">
                <a:cs typeface="0 Nazanin" panose="00000400000000000000" pitchFamily="2" charset="-78"/>
              </a:rPr>
              <a:t>مطالعات نشان می دهد که 20% وقت مدیران برای حل تعارض در سازمان بکار گرفته می شود.</a:t>
            </a:r>
            <a:endParaRPr lang="en-US" b="1" dirty="0">
              <a:cs typeface="0 Nazanin" panose="00000400000000000000" pitchFamily="2" charset="-78"/>
            </a:endParaRPr>
          </a:p>
        </p:txBody>
      </p:sp>
      <p:sp>
        <p:nvSpPr>
          <p:cNvPr id="11" name="TextBox 10"/>
          <p:cNvSpPr txBox="1"/>
          <p:nvPr/>
        </p:nvSpPr>
        <p:spPr>
          <a:xfrm>
            <a:off x="4800600" y="4038600"/>
            <a:ext cx="3909538" cy="3000821"/>
          </a:xfrm>
          <a:prstGeom prst="rect">
            <a:avLst/>
          </a:prstGeom>
          <a:noFill/>
        </p:spPr>
        <p:txBody>
          <a:bodyPr wrap="square" rtlCol="0">
            <a:spAutoFit/>
          </a:bodyPr>
          <a:lstStyle/>
          <a:p>
            <a:pPr marL="285750" indent="-285750" algn="r" rtl="1">
              <a:lnSpc>
                <a:spcPct val="150000"/>
              </a:lnSpc>
              <a:buFont typeface="Wingdings" panose="05000000000000000000" pitchFamily="2" charset="2"/>
              <a:buChar char="ü"/>
            </a:pPr>
            <a:r>
              <a:rPr lang="fa-IR" b="1" dirty="0" smtClean="0">
                <a:cs typeface="0 Nazanin" panose="00000400000000000000" pitchFamily="2" charset="-78"/>
              </a:rPr>
              <a:t>2مجموعه به منزله منشأ برای تعارض سازمانی مدنظر قرار می گیرند:</a:t>
            </a:r>
          </a:p>
          <a:p>
            <a:pPr algn="r" rtl="1">
              <a:lnSpc>
                <a:spcPct val="150000"/>
              </a:lnSpc>
            </a:pPr>
            <a:r>
              <a:rPr lang="fa-IR" b="1" dirty="0" smtClean="0">
                <a:cs typeface="0 Nazanin" panose="00000400000000000000" pitchFamily="2" charset="-78"/>
              </a:rPr>
              <a:t>الف)منشأ های سازمانی ب)منشأ های روابط بین شخصی</a:t>
            </a:r>
          </a:p>
          <a:p>
            <a:pPr marL="285750" indent="-285750" algn="r" rtl="1">
              <a:lnSpc>
                <a:spcPct val="150000"/>
              </a:lnSpc>
              <a:buFont typeface="Wingdings" panose="05000000000000000000" pitchFamily="2" charset="2"/>
              <a:buChar char="ü"/>
            </a:pPr>
            <a:r>
              <a:rPr lang="fa-IR" b="1" dirty="0" smtClean="0">
                <a:cs typeface="0 Nazanin" panose="00000400000000000000" pitchFamily="2" charset="-78"/>
              </a:rPr>
              <a:t>مهم ترین منشأ های تعارض در سازمان به شرح نمایه روبرو می باشد:</a:t>
            </a:r>
          </a:p>
          <a:p>
            <a:pPr marL="285750" indent="-285750" algn="r" rtl="1">
              <a:lnSpc>
                <a:spcPct val="150000"/>
              </a:lnSpc>
              <a:buFont typeface="Wingdings" panose="05000000000000000000" pitchFamily="2" charset="2"/>
              <a:buChar char="ü"/>
            </a:pPr>
            <a:endParaRPr lang="en-US" b="1" dirty="0">
              <a:cs typeface="0 Nazanin" panose="00000400000000000000" pitchFamily="2" charset="-78"/>
            </a:endParaRPr>
          </a:p>
        </p:txBody>
      </p:sp>
    </p:spTree>
    <p:extLst>
      <p:ext uri="{BB962C8B-B14F-4D97-AF65-F5344CB8AC3E}">
        <p14:creationId xmlns:p14="http://schemas.microsoft.com/office/powerpoint/2010/main" xmlns="" val="4245949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اثرات مثبت و منفی تعارض</a:t>
            </a:r>
            <a:endParaRPr lang="en-US" dirty="0"/>
          </a:p>
        </p:txBody>
      </p:sp>
      <p:sp>
        <p:nvSpPr>
          <p:cNvPr id="3" name="Content Placeholder 2"/>
          <p:cNvSpPr>
            <a:spLocks noGrp="1"/>
          </p:cNvSpPr>
          <p:nvPr>
            <p:ph idx="1"/>
          </p:nvPr>
        </p:nvSpPr>
        <p:spPr>
          <a:xfrm>
            <a:off x="457200" y="838200"/>
            <a:ext cx="8229600" cy="5248275"/>
          </a:xfrm>
        </p:spPr>
        <p:txBody>
          <a:bodyPr/>
          <a:lstStyle/>
          <a:p>
            <a:r>
              <a:rPr lang="fa-IR" dirty="0" smtClean="0"/>
              <a:t>مهم ترین اثرات منفی تعارض :</a:t>
            </a:r>
          </a:p>
          <a:p>
            <a:pPr marL="857250" lvl="1" indent="-457200">
              <a:lnSpc>
                <a:spcPct val="100000"/>
              </a:lnSpc>
              <a:buFont typeface="+mj-lt"/>
              <a:buAutoNum type="arabicPeriod"/>
            </a:pPr>
            <a:r>
              <a:rPr lang="fa-IR" dirty="0" smtClean="0"/>
              <a:t>ایجاد فشار و تنیدگی روحی</a:t>
            </a:r>
          </a:p>
          <a:p>
            <a:pPr marL="857250" lvl="1" indent="-457200">
              <a:lnSpc>
                <a:spcPct val="100000"/>
              </a:lnSpc>
              <a:buFont typeface="+mj-lt"/>
              <a:buAutoNum type="arabicPeriod"/>
            </a:pPr>
            <a:r>
              <a:rPr lang="fa-IR" dirty="0" smtClean="0"/>
              <a:t>ضایع کردن هماهنگی بین افراد و گروه ها</a:t>
            </a:r>
          </a:p>
          <a:p>
            <a:pPr marL="857250" lvl="1" indent="-457200">
              <a:lnSpc>
                <a:spcPct val="100000"/>
              </a:lnSpc>
              <a:buFont typeface="+mj-lt"/>
              <a:buAutoNum type="arabicPeriod"/>
            </a:pPr>
            <a:r>
              <a:rPr lang="fa-IR" dirty="0" smtClean="0"/>
              <a:t>اتلاف انرژی نیروها</a:t>
            </a:r>
          </a:p>
          <a:p>
            <a:pPr marL="857250" lvl="1" indent="-457200">
              <a:lnSpc>
                <a:spcPct val="100000"/>
              </a:lnSpc>
              <a:buFont typeface="+mj-lt"/>
              <a:buAutoNum type="arabicPeriod"/>
            </a:pPr>
            <a:r>
              <a:rPr lang="fa-IR" dirty="0" smtClean="0"/>
              <a:t>تبدیل شیوه مدیریت از حالت مشارکتی به استبدادی</a:t>
            </a:r>
          </a:p>
          <a:p>
            <a:pPr>
              <a:lnSpc>
                <a:spcPct val="100000"/>
              </a:lnSpc>
            </a:pPr>
            <a:r>
              <a:rPr lang="fa-IR" dirty="0" smtClean="0"/>
              <a:t>اثرات مثبت تعارض:</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pic>
        <p:nvPicPr>
          <p:cNvPr id="6" name="Content Placeholder 5"/>
          <p:cNvPicPr>
            <a:picLocks noChangeAspect="1"/>
          </p:cNvPicPr>
          <p:nvPr/>
        </p:nvPicPr>
        <p:blipFill>
          <a:blip r:embed="rId2">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bwMode="auto">
          <a:xfrm>
            <a:off x="2819400" y="3810000"/>
            <a:ext cx="58674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0895548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ج)تجزیه و تحلیل قدرت</a:t>
            </a:r>
            <a:endParaRPr lang="en-US" dirty="0"/>
          </a:p>
        </p:txBody>
      </p:sp>
      <p:sp>
        <p:nvSpPr>
          <p:cNvPr id="3" name="Content Placeholder 2"/>
          <p:cNvSpPr>
            <a:spLocks noGrp="1"/>
          </p:cNvSpPr>
          <p:nvPr>
            <p:ph idx="1"/>
          </p:nvPr>
        </p:nvSpPr>
        <p:spPr>
          <a:xfrm>
            <a:off x="457200" y="1076325"/>
            <a:ext cx="8229600" cy="5400675"/>
          </a:xfrm>
        </p:spPr>
        <p:txBody>
          <a:bodyPr/>
          <a:lstStyle/>
          <a:p>
            <a:pPr algn="just"/>
            <a:r>
              <a:rPr lang="fa-IR" dirty="0" smtClean="0"/>
              <a:t>قدرت وسیله ای است که از طریق آن می توان تعارض منافع را حل کرد.قدرت تحت تاثیر علت بدست آوردن،نحوه بدست آوردن،و کسانی است که آنرا بدست می آورند.</a:t>
            </a:r>
            <a:endParaRPr lang="en-US" dirty="0"/>
          </a:p>
          <a:p>
            <a:pPr algn="just"/>
            <a:r>
              <a:rPr lang="fa-IR" dirty="0" smtClean="0"/>
              <a:t>انواع تقسیم بندی قدرت: </a:t>
            </a:r>
            <a:r>
              <a:rPr lang="fa-IR" u="sng" dirty="0" smtClean="0"/>
              <a:t>قدرت انفرادی و قدرت گروهی</a:t>
            </a:r>
            <a:r>
              <a:rPr lang="fa-IR" dirty="0" smtClean="0"/>
              <a:t>. </a:t>
            </a:r>
            <a:r>
              <a:rPr lang="fa-IR" u="sng" dirty="0" smtClean="0"/>
              <a:t>قدرت شخصی و قدرت رابطه ای</a:t>
            </a:r>
            <a:r>
              <a:rPr lang="fa-IR" dirty="0" smtClean="0"/>
              <a:t>(گرین بارگ وبارون،1995). </a:t>
            </a:r>
            <a:r>
              <a:rPr lang="fa-IR" u="sng" dirty="0" smtClean="0"/>
              <a:t>قدرت موقعیتی و قدرت شخصی</a:t>
            </a:r>
            <a:r>
              <a:rPr lang="fa-IR" dirty="0" smtClean="0"/>
              <a:t>(یوکی و قالب،1991)</a:t>
            </a:r>
          </a:p>
          <a:p>
            <a:pPr algn="just"/>
            <a:r>
              <a:rPr lang="fa-IR" dirty="0" smtClean="0"/>
              <a:t>در تعریق قدرت گفته اند: قدرت نیروی بالقوه نفوذ و تاثیرگذاری در دیگران و توانائی تغییر رفتار دیگران در جهت مطلوب است.</a:t>
            </a:r>
          </a:p>
          <a:p>
            <a:pPr algn="just"/>
            <a:r>
              <a:rPr lang="fa-IR" sz="1800" dirty="0" smtClean="0"/>
              <a:t>قدرت در نتیجه فرآیند های سیاسی سازمان حاصل می شود و عمدتاً جهت منافع شخصی مورد استفاده قرار میگیرد.</a:t>
            </a:r>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spTree>
    <p:extLst>
      <p:ext uri="{BB962C8B-B14F-4D97-AF65-F5344CB8AC3E}">
        <p14:creationId xmlns:p14="http://schemas.microsoft.com/office/powerpoint/2010/main" xmlns="" val="2892093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تمایز بین نفود اجتماعی،قدرت و سیاست</a:t>
            </a:r>
            <a:endParaRPr lang="en-US" dirty="0"/>
          </a:p>
        </p:txBody>
      </p:sp>
      <p:sp>
        <p:nvSpPr>
          <p:cNvPr id="3" name="Content Placeholder 2"/>
          <p:cNvSpPr>
            <a:spLocks noGrp="1"/>
          </p:cNvSpPr>
          <p:nvPr>
            <p:ph idx="1"/>
          </p:nvPr>
        </p:nvSpPr>
        <p:spPr>
          <a:xfrm>
            <a:off x="6096000" y="1533525"/>
            <a:ext cx="2743200" cy="5248275"/>
          </a:xfrm>
        </p:spPr>
        <p:txBody>
          <a:bodyPr/>
          <a:lstStyle/>
          <a:p>
            <a:pPr algn="justLow"/>
            <a:r>
              <a:rPr lang="fa-IR" dirty="0" smtClean="0"/>
              <a:t>نفوذ اجتماعی بر توانائی تاثیر مثبت یا مطلوب بر دیگران دلالت دارد.</a:t>
            </a:r>
          </a:p>
          <a:p>
            <a:pPr algn="justLow"/>
            <a:r>
              <a:rPr lang="fa-IR" dirty="0" smtClean="0"/>
              <a:t>نفوذ اجتماعی ممکن است منجر به موفقیت یا عدم موفقیت شود.</a:t>
            </a:r>
          </a:p>
          <a:p>
            <a:pPr marL="0" indent="0" algn="justLow">
              <a:buNone/>
            </a:pPr>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pic>
        <p:nvPicPr>
          <p:cNvPr id="6" name="Picture 5"/>
          <p:cNvPicPr>
            <a:picLocks noChangeAspect="1"/>
          </p:cNvPicPr>
          <p:nvPr/>
        </p:nvPicPr>
        <p:blipFill>
          <a:blip r:embed="rId2">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67568" y="1295400"/>
            <a:ext cx="5723632" cy="510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67526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منابع قدرت در سازمان</a:t>
            </a:r>
            <a:endParaRPr lang="en-US" dirty="0"/>
          </a:p>
        </p:txBody>
      </p:sp>
      <p:sp>
        <p:nvSpPr>
          <p:cNvPr id="3" name="Content Placeholder 2"/>
          <p:cNvSpPr>
            <a:spLocks noGrp="1"/>
          </p:cNvSpPr>
          <p:nvPr>
            <p:ph idx="1"/>
          </p:nvPr>
        </p:nvSpPr>
        <p:spPr/>
        <p:txBody>
          <a:bodyPr/>
          <a:lstStyle/>
          <a:p>
            <a:r>
              <a:rPr lang="fa-IR" sz="2200" dirty="0" smtClean="0"/>
              <a:t>مهم ترین منابع قدرت در سازمان از دیدگاه مورگان 14منبع است که به ذکر آنها بسنده می کنیم:</a:t>
            </a:r>
          </a:p>
          <a:p>
            <a:pPr marL="457200" indent="-457200">
              <a:buFont typeface="+mj-lt"/>
              <a:buAutoNum type="arabicPeriod"/>
            </a:pPr>
            <a:r>
              <a:rPr lang="fa-IR" dirty="0" smtClean="0"/>
              <a:t>اختیارات رسمی:بارزترین منبع قدرت در سازمان</a:t>
            </a:r>
          </a:p>
          <a:p>
            <a:pPr marL="457200" indent="-457200">
              <a:buFont typeface="+mj-lt"/>
              <a:buAutoNum type="arabicPeriod"/>
            </a:pPr>
            <a:r>
              <a:rPr lang="fa-IR" dirty="0" smtClean="0"/>
              <a:t>کنترل </a:t>
            </a:r>
            <a:r>
              <a:rPr lang="fa-IR" smtClean="0"/>
              <a:t>منابع کمیاب:</a:t>
            </a:r>
            <a:endParaRPr lang="fa-IR" dirty="0" smtClean="0"/>
          </a:p>
          <a:p>
            <a:pPr marL="457200" indent="-457200">
              <a:buFont typeface="+mj-lt"/>
              <a:buAutoNum type="arabicPeriod"/>
            </a:pPr>
            <a:r>
              <a:rPr lang="fa-IR" dirty="0" smtClean="0"/>
              <a:t>استفاده از ساختار سازمانی،قوانین و مقررات</a:t>
            </a:r>
          </a:p>
          <a:p>
            <a:pPr marL="457200" indent="-457200">
              <a:buFont typeface="+mj-lt"/>
              <a:buAutoNum type="arabicPeriod"/>
            </a:pPr>
            <a:r>
              <a:rPr lang="fa-IR" dirty="0" smtClean="0"/>
              <a:t>کنترل فرآیندهای تصمیم گیری</a:t>
            </a:r>
          </a:p>
          <a:p>
            <a:pPr marL="457200" indent="-457200">
              <a:buFont typeface="+mj-lt"/>
              <a:buAutoNum type="arabicPeriod"/>
            </a:pPr>
            <a:r>
              <a:rPr lang="fa-IR" dirty="0" smtClean="0"/>
              <a:t>کنترل دانش و اطلاعات</a:t>
            </a:r>
          </a:p>
          <a:p>
            <a:pPr marL="457200" indent="-457200">
              <a:buFont typeface="+mj-lt"/>
              <a:buAutoNum type="arabicPeriod"/>
            </a:pPr>
            <a:r>
              <a:rPr lang="fa-IR" dirty="0" smtClean="0"/>
              <a:t>کنترل مرزها</a:t>
            </a:r>
          </a:p>
          <a:p>
            <a:pPr marL="457200" indent="-457200">
              <a:buFont typeface="+mj-lt"/>
              <a:buAutoNum type="arabicPeriod"/>
            </a:pPr>
            <a:r>
              <a:rPr lang="fa-IR" dirty="0" smtClean="0"/>
              <a:t>توانایی تطبیق با عدم اطمینان</a:t>
            </a:r>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spTree>
    <p:extLst>
      <p:ext uri="{BB962C8B-B14F-4D97-AF65-F5344CB8AC3E}">
        <p14:creationId xmlns:p14="http://schemas.microsoft.com/office/powerpoint/2010/main" xmlns="" val="6482791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منابع قدرت در سازمان</a:t>
            </a:r>
            <a:endParaRPr lang="en-US" dirty="0"/>
          </a:p>
        </p:txBody>
      </p:sp>
      <p:sp>
        <p:nvSpPr>
          <p:cNvPr id="3" name="Content Placeholder 2"/>
          <p:cNvSpPr>
            <a:spLocks noGrp="1"/>
          </p:cNvSpPr>
          <p:nvPr>
            <p:ph idx="1"/>
          </p:nvPr>
        </p:nvSpPr>
        <p:spPr/>
        <p:txBody>
          <a:bodyPr/>
          <a:lstStyle/>
          <a:p>
            <a:pPr marL="0" indent="0">
              <a:buNone/>
            </a:pPr>
            <a:r>
              <a:rPr lang="fa-IR" dirty="0" smtClean="0"/>
              <a:t>ادامه---&gt; </a:t>
            </a:r>
          </a:p>
          <a:p>
            <a:pPr marL="0" indent="0">
              <a:buNone/>
            </a:pPr>
            <a:r>
              <a:rPr lang="fa-IR" dirty="0"/>
              <a:t>8</a:t>
            </a:r>
            <a:r>
              <a:rPr lang="fa-IR" dirty="0" smtClean="0"/>
              <a:t>. کنترل تکنولوژی</a:t>
            </a:r>
          </a:p>
          <a:p>
            <a:pPr marL="0" indent="0">
              <a:buNone/>
            </a:pPr>
            <a:r>
              <a:rPr lang="fa-IR" dirty="0" smtClean="0"/>
              <a:t>9. توافق های بین شخصی ،شبکه ها و کنترل سازمان غیررسمی</a:t>
            </a:r>
          </a:p>
          <a:p>
            <a:pPr marL="0" indent="0">
              <a:buNone/>
            </a:pPr>
            <a:r>
              <a:rPr lang="fa-IR" dirty="0" smtClean="0"/>
              <a:t>10. کنترل گروه های مخالف سازمانی</a:t>
            </a:r>
          </a:p>
          <a:p>
            <a:pPr marL="0" indent="0">
              <a:buNone/>
            </a:pPr>
            <a:r>
              <a:rPr lang="fa-IR" dirty="0" smtClean="0"/>
              <a:t>11.سمبل گرایی و مدیریت معانی</a:t>
            </a:r>
          </a:p>
          <a:p>
            <a:pPr marL="0" indent="0">
              <a:buNone/>
            </a:pPr>
            <a:r>
              <a:rPr lang="fa-IR" dirty="0" smtClean="0"/>
              <a:t>12.جنسیت و مدیریت روابط جنسیت</a:t>
            </a:r>
          </a:p>
          <a:p>
            <a:pPr marL="0" indent="0">
              <a:buNone/>
            </a:pPr>
            <a:r>
              <a:rPr lang="fa-IR" dirty="0" smtClean="0"/>
              <a:t>13. عوامل ساختاری محدود کننده عمل</a:t>
            </a:r>
          </a:p>
          <a:p>
            <a:pPr marL="0" indent="0">
              <a:buNone/>
            </a:pPr>
            <a:r>
              <a:rPr lang="fa-IR" dirty="0" smtClean="0"/>
              <a:t>14. استفاده از قدرت برای کسب قدرت</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spTree>
    <p:extLst>
      <p:ext uri="{BB962C8B-B14F-4D97-AF65-F5344CB8AC3E}">
        <p14:creationId xmlns:p14="http://schemas.microsoft.com/office/powerpoint/2010/main" xmlns="" val="574150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انواع سیستم های سیاسی در سازمان ها</a:t>
            </a:r>
            <a:endParaRPr lang="en-US" dirty="0"/>
          </a:p>
        </p:txBody>
      </p:sp>
      <p:sp>
        <p:nvSpPr>
          <p:cNvPr id="3" name="Content Placeholder 2"/>
          <p:cNvSpPr>
            <a:spLocks noGrp="1"/>
          </p:cNvSpPr>
          <p:nvPr>
            <p:ph idx="1"/>
          </p:nvPr>
        </p:nvSpPr>
        <p:spPr>
          <a:xfrm>
            <a:off x="228600" y="1076325"/>
            <a:ext cx="8458200" cy="5248275"/>
          </a:xfrm>
        </p:spPr>
        <p:txBody>
          <a:bodyPr/>
          <a:lstStyle/>
          <a:p>
            <a:pPr marL="0" indent="0">
              <a:buNone/>
            </a:pPr>
            <a:r>
              <a:rPr lang="fa-IR" dirty="0" smtClean="0"/>
              <a:t>1- سیستم سیاسی فرد گرا:</a:t>
            </a:r>
          </a:p>
          <a:p>
            <a:r>
              <a:rPr lang="fa-IR" sz="2000" dirty="0" smtClean="0"/>
              <a:t>فرهنگ بر رعایت حقوق مدیریت تاکید می ورزد و مدیریت پدرسالار حاکمیت دارد.تاکید این سیستم اهمیت دادن به مرئوسینی است که به جامعه خدمت می کنند و به منظور حفظ منافع جامعه و سازمان همت گمارند.</a:t>
            </a:r>
          </a:p>
          <a:p>
            <a:r>
              <a:rPr lang="fa-IR" sz="2000" dirty="0" smtClean="0"/>
              <a:t>در این سیستم یک نفر مدیریت تیم را بعهده دارد و انتظار دارد که افراد بصورت تیمی در سازمان فعالیت کنند.در این سیستم تاکید می شود که مدیر باید مدیریت کند و کارمند باید اطاعت کند.</a:t>
            </a:r>
          </a:p>
          <a:p>
            <a:r>
              <a:rPr lang="fa-IR" sz="2000" dirty="0" smtClean="0"/>
              <a:t>دیدگاه مدیریت در این سیستم این است که ما یک تیم هستیم وتعارض در آن جایی ندارد،لذا مدیریت سعی می کند که با شناسایی عوامل تعارض،بقیه افراد را بر علیه آن برانگیزاند.</a:t>
            </a:r>
          </a:p>
          <a:p>
            <a:r>
              <a:rPr lang="fa-IR" sz="2000" dirty="0" smtClean="0"/>
              <a:t>در این سیستم ،برتحصیل منافع و تحقق اهداف سازمان تاکید میشود و سازمان به مثابه یک چتر واحد در نظر گرفته می شود.</a:t>
            </a:r>
            <a:endParaRPr lang="en-US" sz="2000"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9072" y="270287"/>
            <a:ext cx="1884528" cy="1558513"/>
          </a:xfrm>
          <a:prstGeom prst="rect">
            <a:avLst/>
          </a:prstGeom>
          <a:ln>
            <a:noFill/>
          </a:ln>
          <a:effectLst>
            <a:softEdge rad="112500"/>
          </a:effectLst>
        </p:spPr>
      </p:pic>
    </p:spTree>
    <p:extLst>
      <p:ext uri="{BB962C8B-B14F-4D97-AF65-F5344CB8AC3E}">
        <p14:creationId xmlns:p14="http://schemas.microsoft.com/office/powerpoint/2010/main" xmlns="" val="3367686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مقدمه</a:t>
            </a:r>
            <a:endParaRPr lang="en-US" dirty="0"/>
          </a:p>
        </p:txBody>
      </p:sp>
      <p:sp>
        <p:nvSpPr>
          <p:cNvPr id="3" name="Content Placeholder 2"/>
          <p:cNvSpPr>
            <a:spLocks noGrp="1"/>
          </p:cNvSpPr>
          <p:nvPr>
            <p:ph idx="1"/>
          </p:nvPr>
        </p:nvSpPr>
        <p:spPr/>
        <p:txBody>
          <a:bodyPr/>
          <a:lstStyle/>
          <a:p>
            <a:r>
              <a:rPr lang="fa-IR" sz="2000" dirty="0" smtClean="0"/>
              <a:t>در جایی که تعارض بین منافع کارکنان و مدیریت و سازمان مشاهده می شود می توان سازمان را همانند یک سیستم سیاسی تجزیه و تحلیل کرد.</a:t>
            </a:r>
          </a:p>
          <a:p>
            <a:r>
              <a:rPr lang="fa-IR" sz="2000" dirty="0" smtClean="0"/>
              <a:t>فعالیت های سازمان ذاتاً سیاسی است ، یعنی در آن منافع ،قدرت و تعارض منافع وجود دارد؛چیزی که در هر سیستم حکومتی نیز یافت می شود.</a:t>
            </a:r>
          </a:p>
          <a:p>
            <a:r>
              <a:rPr lang="fa-IR" sz="2000" dirty="0" smtClean="0"/>
              <a:t>پس با استفاده از استعاره سیاسی می توان به سیاست های روزمره سازمان پی برد، انها را تجزیه و تحلیل نمود و مشکلات مربوط به آنها را حل کرد.</a:t>
            </a:r>
          </a:p>
          <a:p>
            <a:r>
              <a:rPr lang="fa-IR" sz="2000" dirty="0" smtClean="0"/>
              <a:t>کلیه افراد سطوح سازمانی اعم از کارکنان و مدیران ، بصورت حسابگرانه و عقلانی کار میکنند و تا جایی به اهداف سازمان همراهی دارند که با اهداف فردیشان همراهی داشتنه باشد ،لذا هر فرد بصورت یک سیاستمدار در سازمان عمل میکند .پس بطورکلی مسائلی چون قدرت،نفوذ،تعارض و منافع،محققان را بر آن می داردکه از استعاره سیاسی استفاده کنند تا از طریق آن بتوانند به جنبه های ناشناخته این پدیده اجتماعی پی ببرند.</a:t>
            </a:r>
            <a:endParaRPr lang="en-US" sz="2000"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spTree>
    <p:extLst>
      <p:ext uri="{BB962C8B-B14F-4D97-AF65-F5344CB8AC3E}">
        <p14:creationId xmlns:p14="http://schemas.microsoft.com/office/powerpoint/2010/main" xmlns="" val="1135623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انواع سیستم های سیاسی در سازمان ها</a:t>
            </a:r>
            <a:endParaRPr lang="en-US" dirty="0"/>
          </a:p>
        </p:txBody>
      </p:sp>
      <p:sp>
        <p:nvSpPr>
          <p:cNvPr id="3" name="Content Placeholder 2"/>
          <p:cNvSpPr>
            <a:spLocks noGrp="1"/>
          </p:cNvSpPr>
          <p:nvPr>
            <p:ph idx="1"/>
          </p:nvPr>
        </p:nvSpPr>
        <p:spPr/>
        <p:txBody>
          <a:bodyPr/>
          <a:lstStyle/>
          <a:p>
            <a:pPr marL="0" indent="0" algn="just">
              <a:buNone/>
            </a:pPr>
            <a:r>
              <a:rPr lang="fa-IR" dirty="0" smtClean="0"/>
              <a:t>2-سیستم سیاسی بنیادی یا رادیکال:</a:t>
            </a:r>
          </a:p>
          <a:p>
            <a:pPr algn="just"/>
            <a:r>
              <a:rPr lang="fa-IR" sz="2000" dirty="0" smtClean="0"/>
              <a:t>در این سیستم،جامعه با تضادهای ریشه های و تاریخی سر و کار دارد وشکاف های سیاسی قابل توجهی در آن بوجود می آید.ریشه این دیدگاه عقاید مارکس است.</a:t>
            </a:r>
          </a:p>
          <a:p>
            <a:pPr algn="just"/>
            <a:r>
              <a:rPr lang="fa-IR" sz="2000" dirty="0" smtClean="0"/>
              <a:t>طرفداران این سیستم بر این باورند که از طریق تغییرات اساسی در ساختار جامعه و جابجایی قدرت،می توان منافع گروه های محروم را افزایش داد و حفظ کرد.</a:t>
            </a:r>
          </a:p>
          <a:p>
            <a:pPr algn="just"/>
            <a:r>
              <a:rPr lang="fa-IR" sz="2000" dirty="0" smtClean="0"/>
              <a:t>در نظام سیستم بنیادی،منافع متضاد در سازمان جمع میشوند و تضاد شدیدی بین منافع طبقات مختلف جامعه وجود دارد.هر دسته یا طبقه اهداف خاص خود را دنبال می کند و گروه های رقیب برای نیل به مقاصد ناسازگار خود درگیر جنگ می شوند.تعارض پدیده ای اجتناب ناپذیر تلقی می شود که ممکن اسن به تغییر ساختار کل جامعه منجر شود.هرچند در نهایت تعارض فروکش خواهد کرد ولی از ویژگیهای پنهان جامعه و سازمان های آن اسن و همواره همانند آتش زیر خاکستر در جامعه و سازمان است.</a:t>
            </a:r>
            <a:endParaRPr lang="en-US" sz="2000"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3400" y="152400"/>
            <a:ext cx="1295400" cy="1660467"/>
          </a:xfrm>
          <a:prstGeom prst="rect">
            <a:avLst/>
          </a:prstGeom>
          <a:ln>
            <a:noFill/>
          </a:ln>
          <a:effectLst>
            <a:softEdge rad="112500"/>
          </a:effectLst>
        </p:spPr>
      </p:pic>
    </p:spTree>
    <p:extLst>
      <p:ext uri="{BB962C8B-B14F-4D97-AF65-F5344CB8AC3E}">
        <p14:creationId xmlns:p14="http://schemas.microsoft.com/office/powerpoint/2010/main" xmlns="" val="3038929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انواع سیستم های سیاسی در سازمان ها</a:t>
            </a:r>
            <a:endParaRPr lang="en-US" dirty="0"/>
          </a:p>
        </p:txBody>
      </p:sp>
      <p:sp>
        <p:nvSpPr>
          <p:cNvPr id="3" name="Content Placeholder 2"/>
          <p:cNvSpPr>
            <a:spLocks noGrp="1"/>
          </p:cNvSpPr>
          <p:nvPr>
            <p:ph idx="1"/>
          </p:nvPr>
        </p:nvSpPr>
        <p:spPr/>
        <p:txBody>
          <a:bodyPr/>
          <a:lstStyle/>
          <a:p>
            <a:pPr marL="0" indent="0" algn="justLow">
              <a:buNone/>
            </a:pPr>
            <a:r>
              <a:rPr lang="fa-IR" dirty="0" smtClean="0"/>
              <a:t>3- سیستم سیاسی جمع گرا:</a:t>
            </a:r>
          </a:p>
          <a:p>
            <a:pPr algn="justLow"/>
            <a:r>
              <a:rPr lang="fa-IR" sz="2000" dirty="0" smtClean="0"/>
              <a:t>در این سیستم گروه های متفاوت برای رسیدن به سهم خود در موازنه قدرت با هم به مجادله و رقابت می پردازند و برای تحقق آمال سیاسی خود اعمال نفوذ می کنند.این سازمان ها، فضای مناسبی برای خودگردانی کارکنان فراهم می سازند؛بطوریکه هر کارمند دارای مکان مجزا و فضای مناسب برای خودگردانی باشد.</a:t>
            </a:r>
          </a:p>
          <a:p>
            <a:pPr algn="justLow"/>
            <a:r>
              <a:rPr lang="fa-IR" sz="2000" dirty="0" smtClean="0"/>
              <a:t>مدیران جمع گرا ضمن تاکید بر ضرورت سیاستگذاری در سازمان معتقدند که چون افراد،منافع و اهداف متعددی دارند،؛بعید است که بتوانند از عضویت خود در سازمان برای نیل به اهداف خود استفاده کنند؛بنابراین مدیریت باید برای متعادل کردن و هماهنگ نمودن منافع اعضای سازمان اقدام کند؛بطوریکه اعضا بتوانند در محدوده تعیین شده بوسیله اهداف رسمی سازمان کار کنند.</a:t>
            </a:r>
          </a:p>
          <a:p>
            <a:pPr algn="justLow"/>
            <a:endParaRPr lang="fa-IR" sz="2000" dirty="0" smtClean="0"/>
          </a:p>
          <a:p>
            <a:pPr algn="justLow"/>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4800" y="381000"/>
            <a:ext cx="1905000" cy="1285875"/>
          </a:xfrm>
          <a:prstGeom prst="rect">
            <a:avLst/>
          </a:prstGeom>
          <a:ln>
            <a:noFill/>
          </a:ln>
          <a:effectLst>
            <a:softEdge rad="112500"/>
          </a:effectLst>
        </p:spPr>
      </p:pic>
    </p:spTree>
    <p:extLst>
      <p:ext uri="{BB962C8B-B14F-4D97-AF65-F5344CB8AC3E}">
        <p14:creationId xmlns:p14="http://schemas.microsoft.com/office/powerpoint/2010/main" xmlns="" val="2964914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شیوه های حل تعارض از دیدگاه توماس کی.دبلیو</a:t>
            </a:r>
            <a:endParaRPr lang="en-US" dirty="0"/>
          </a:p>
        </p:txBody>
      </p:sp>
      <p:sp>
        <p:nvSpPr>
          <p:cNvPr id="3" name="Content Placeholder 2"/>
          <p:cNvSpPr>
            <a:spLocks noGrp="1"/>
          </p:cNvSpPr>
          <p:nvPr>
            <p:ph idx="1"/>
          </p:nvPr>
        </p:nvSpPr>
        <p:spPr/>
        <p:txBody>
          <a:bodyPr/>
          <a:lstStyle/>
          <a:p>
            <a:r>
              <a:rPr lang="fa-IR" dirty="0" smtClean="0"/>
              <a:t>یکی از وظائف عمده مدیر جمع گرا در سیستم جمع گرا،یافتن راه حل قابل قبول برای رفع تعارض است.زیرا افزایش بیش از حد تعارض،موجب رکود سازمانی می شود و کمبود تعارض نیز موجب شیوع رخوت و سستی در سازمان می گردد.</a:t>
            </a:r>
          </a:p>
          <a:p>
            <a:r>
              <a:rPr lang="fa-IR" dirty="0" smtClean="0"/>
              <a:t>توماس کی.دبلیو براساس </a:t>
            </a:r>
          </a:p>
          <a:p>
            <a:pPr marL="0" indent="0">
              <a:buNone/>
            </a:pPr>
            <a:r>
              <a:rPr lang="fa-IR" dirty="0" smtClean="0"/>
              <a:t>      قصد و نیت افراد </a:t>
            </a:r>
          </a:p>
          <a:p>
            <a:pPr marL="0" indent="0">
              <a:buNone/>
            </a:pPr>
            <a:r>
              <a:rPr lang="fa-IR" dirty="0" smtClean="0"/>
              <a:t>     پنج شیوه برای حل تعارض</a:t>
            </a:r>
          </a:p>
          <a:p>
            <a:pPr marL="0" indent="0">
              <a:buNone/>
            </a:pPr>
            <a:r>
              <a:rPr lang="fa-IR" dirty="0"/>
              <a:t> </a:t>
            </a:r>
            <a:r>
              <a:rPr lang="fa-IR" dirty="0" smtClean="0"/>
              <a:t>     ارائه می کند. </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pic>
        <p:nvPicPr>
          <p:cNvPr id="6" name="Picture 5"/>
          <p:cNvPicPr>
            <a:picLocks noChangeAspect="1"/>
          </p:cNvPicPr>
          <p:nvPr/>
        </p:nvPicPr>
        <p:blipFill>
          <a:blip r:embed="rId2">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69354" y="3352800"/>
            <a:ext cx="4197846" cy="34740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719157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مزایا و محدودیت های استفاده از استعاره سیاسی</a:t>
            </a:r>
            <a:endParaRPr lang="en-US" dirty="0"/>
          </a:p>
        </p:txBody>
      </p:sp>
      <p:sp>
        <p:nvSpPr>
          <p:cNvPr id="3" name="Content Placeholder 2"/>
          <p:cNvSpPr>
            <a:spLocks noGrp="1"/>
          </p:cNvSpPr>
          <p:nvPr>
            <p:ph idx="1"/>
          </p:nvPr>
        </p:nvSpPr>
        <p:spPr/>
        <p:txBody>
          <a:bodyPr/>
          <a:lstStyle/>
          <a:p>
            <a:r>
              <a:rPr lang="fa-IR" dirty="0" smtClean="0"/>
              <a:t>مهم ترین قوت ها و مزایای استفاده از استعاره سیاسی در سازمان:</a:t>
            </a:r>
          </a:p>
          <a:p>
            <a:pPr lvl="1"/>
            <a:r>
              <a:rPr lang="fa-IR" sz="2000" dirty="0" smtClean="0"/>
              <a:t>روشن ساختن درک افراد از این واقعیت است که سیاست از اجزای لاینفک و جداناشدنی حیات سازمانی اسن و نقش سازنده ای در ایجاد نظم اجتماعی دارد</a:t>
            </a:r>
          </a:p>
          <a:p>
            <a:pPr lvl="1"/>
            <a:r>
              <a:rPr lang="fa-IR" sz="2000" dirty="0" smtClean="0"/>
              <a:t>با استفاده از استعاره سیاسی می توان فهمید که انگیزه کلیه فعالیت های سازمانی بگونه ای اسن که مبتنی برمنافع و حس منفعت طلبی شان انسان است.</a:t>
            </a:r>
            <a:endParaRPr lang="fa-IR" sz="2000" dirty="0"/>
          </a:p>
          <a:p>
            <a:pPr lvl="1"/>
            <a:r>
              <a:rPr lang="fa-IR" sz="2000" dirty="0" smtClean="0"/>
              <a:t>3مفهوم منافع،تعارض و قدرت ،عناصر اصلی سیاست سازمانی را تشکیل می دهند.با توجه به این 3مفهوم میتوان روابط نظام یافته سیاست و سازمان را درک کرد و مشخص ساخت که قدرت عامل اصلی تعیین نتایج سیاسی است.</a:t>
            </a:r>
          </a:p>
          <a:p>
            <a:pPr lvl="1"/>
            <a:r>
              <a:rPr lang="fa-IR" sz="2000" dirty="0" smtClean="0"/>
              <a:t>بدیهی است با استفاده از استعاره سیاسی می توان منطق عقلاتی و حسابگری اعضای سازمان را روشن ساخت.علاوه بر آن با استفاده از استعاره سیاسی ، می توان محدودیت های تحلیل ناشی از پیچیدگی عملکرد سازمانی را جبران کرد.</a:t>
            </a:r>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spTree>
    <p:extLst>
      <p:ext uri="{BB962C8B-B14F-4D97-AF65-F5344CB8AC3E}">
        <p14:creationId xmlns:p14="http://schemas.microsoft.com/office/powerpoint/2010/main" xmlns="" val="3471128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مزایا و محدودیت های استفاده از استعاره سیاسی</a:t>
            </a:r>
            <a:endParaRPr lang="en-US" dirty="0"/>
          </a:p>
        </p:txBody>
      </p:sp>
      <p:sp>
        <p:nvSpPr>
          <p:cNvPr id="3" name="Content Placeholder 2"/>
          <p:cNvSpPr>
            <a:spLocks noGrp="1"/>
          </p:cNvSpPr>
          <p:nvPr>
            <p:ph idx="1"/>
          </p:nvPr>
        </p:nvSpPr>
        <p:spPr>
          <a:xfrm>
            <a:off x="152400" y="838200"/>
            <a:ext cx="8610600" cy="5400675"/>
          </a:xfrm>
        </p:spPr>
        <p:txBody>
          <a:bodyPr/>
          <a:lstStyle/>
          <a:p>
            <a:r>
              <a:rPr lang="fa-IR" dirty="0" smtClean="0"/>
              <a:t>محدودیت های استفاده از استعاره های سیاسی در سازمان:</a:t>
            </a:r>
          </a:p>
          <a:p>
            <a:pPr lvl="1"/>
            <a:r>
              <a:rPr lang="fa-IR" dirty="0" smtClean="0"/>
              <a:t>موجب می شود که هر نوع فعالیت سازمانی را سیاسی تلقی کنیم و برای اینکه بتوانیم سازمان را به بصورت یک سیستم سیاسی درک کنیم،مجبور می شویم رفتارهای سیاسی داشته باشیم.از اینرو توصیه می شود که از استعاره سیاسی با احتیاط استفاده شود تا همه پدیده ها دارای انگیزه سیاسی تلقی نشوند و عمل آنان نیز عمل سیاسی تصور نشود.</a:t>
            </a:r>
          </a:p>
          <a:p>
            <a:pPr lvl="1"/>
            <a:r>
              <a:rPr lang="fa-IR" dirty="0" smtClean="0"/>
              <a:t>استفاده از استعاره سیاسی مرتبط با جمع گرایی است.جمع گرایی صرفاً صوری درنظرگرفته می شود و غایت های آن به فراموشی سپرده می شود و تحلیل تکثر قدرت و تکثر منافع بصورت بسیار ابتدایی انجام می شود.از اینرو نمی توان ساختارهای هدف و قدرت را به خوبی تحلیل نمود.</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spTree>
    <p:extLst>
      <p:ext uri="{BB962C8B-B14F-4D97-AF65-F5344CB8AC3E}">
        <p14:creationId xmlns:p14="http://schemas.microsoft.com/office/powerpoint/2010/main" xmlns="" val="17005082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fa-IR"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anose="00000700000000000000" pitchFamily="2" charset="-78"/>
            </a:endParaRPr>
          </a:p>
          <a:p>
            <a:pPr marL="0" indent="0" algn="ctr">
              <a:buNone/>
            </a:pPr>
            <a:r>
              <a:rPr lang="fa-IR"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anose="00000700000000000000" pitchFamily="2" charset="-78"/>
              </a:rPr>
              <a:t>با تشکر از توجه شما</a:t>
            </a:r>
            <a:endParaRPr lang="en-US" sz="5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anose="00000700000000000000" pitchFamily="2" charset="-78"/>
            </a:endParaRPr>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spTree>
    <p:extLst>
      <p:ext uri="{BB962C8B-B14F-4D97-AF65-F5344CB8AC3E}">
        <p14:creationId xmlns:p14="http://schemas.microsoft.com/office/powerpoint/2010/main" xmlns="" val="3097284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تعریف مفهوم سیاست</a:t>
            </a:r>
            <a:endParaRPr lang="en-US" dirty="0"/>
          </a:p>
        </p:txBody>
      </p:sp>
      <p:sp>
        <p:nvSpPr>
          <p:cNvPr id="3" name="Content Placeholder 2"/>
          <p:cNvSpPr>
            <a:spLocks noGrp="1"/>
          </p:cNvSpPr>
          <p:nvPr>
            <p:ph idx="1"/>
          </p:nvPr>
        </p:nvSpPr>
        <p:spPr>
          <a:xfrm>
            <a:off x="0" y="1076325"/>
            <a:ext cx="8686800" cy="5248275"/>
          </a:xfrm>
        </p:spPr>
        <p:txBody>
          <a:bodyPr/>
          <a:lstStyle/>
          <a:p>
            <a:r>
              <a:rPr lang="fa-IR" sz="2000" dirty="0" smtClean="0"/>
              <a:t>سیاست از پدیده های نامشهود سازمانی است که با روش نظام یافته قابل مشاهده نیست.</a:t>
            </a:r>
          </a:p>
          <a:p>
            <a:r>
              <a:rPr lang="fa-IR" sz="2000" dirty="0" smtClean="0"/>
              <a:t>رده های بالای مدیریتی بیشتر از رده های پایین سیاست بازی می کنند.سیاست بازی منجر به دور شدن از هدف های سازمان می گردد.</a:t>
            </a:r>
          </a:p>
          <a:p>
            <a:r>
              <a:rPr lang="fa-IR" sz="2000" dirty="0" smtClean="0"/>
              <a:t>اتفاق نظر محققان و نویسندگان نظریه های سازمانی بر این است که سیاست یعنی </a:t>
            </a:r>
            <a:r>
              <a:rPr lang="fa-IR" sz="2000" u="sng" dirty="0" smtClean="0"/>
              <a:t>قدرت در عمل.</a:t>
            </a:r>
          </a:p>
          <a:p>
            <a:r>
              <a:rPr lang="fa-IR" sz="2000" dirty="0" smtClean="0"/>
              <a:t>نمونه هایی از کنش مبتنی بر قدرت در سازمان عبارتند از :پارتی بازی،پرورش افراد بله قربان گو،تشکیل گروه های ذینفع ،تشکیل ائتلاف،ایجاد موانع تصمیم گیری در سازمان،زیاده روی در تاکید بر اجرای مققرات ،ایجاد اغتشاش و بی قید و بندی در برابر اهداف سازمان.</a:t>
            </a:r>
          </a:p>
          <a:p>
            <a:r>
              <a:rPr lang="fa-IR" sz="2000" dirty="0" smtClean="0"/>
              <a:t>برخی سیاست را مترادف با استفاده از نیرنگ و فریب جهت تامین نیازهای شخصی می دانند.(فریز و کاکمر:1992)این تعریف بر اخلاق ماکیاولی تاکید دارد (دیدگاه منفی به سیاست)</a:t>
            </a:r>
            <a:endParaRPr lang="en-US" sz="2000"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spTree>
    <p:extLst>
      <p:ext uri="{BB962C8B-B14F-4D97-AF65-F5344CB8AC3E}">
        <p14:creationId xmlns:p14="http://schemas.microsoft.com/office/powerpoint/2010/main" xmlns="" val="3796214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تعریف مفهوم سیاست</a:t>
            </a:r>
            <a:endParaRPr lang="en-US" dirty="0"/>
          </a:p>
        </p:txBody>
      </p:sp>
      <p:sp>
        <p:nvSpPr>
          <p:cNvPr id="3" name="Content Placeholder 2"/>
          <p:cNvSpPr>
            <a:spLocks noGrp="1"/>
          </p:cNvSpPr>
          <p:nvPr>
            <p:ph idx="1"/>
          </p:nvPr>
        </p:nvSpPr>
        <p:spPr/>
        <p:txBody>
          <a:bodyPr/>
          <a:lstStyle/>
          <a:p>
            <a:r>
              <a:rPr lang="fa-IR" dirty="0" smtClean="0"/>
              <a:t>برخی دیگر سیاست را گفتمان منطقی ، مذاکره و چانه زنی جهت حل تعارض و اختلاف بین افراد و گروه ها می دانند.(دروری و رم،1990)</a:t>
            </a:r>
          </a:p>
          <a:p>
            <a:r>
              <a:rPr lang="fa-IR" dirty="0" smtClean="0"/>
              <a:t>سیاست های سازمانی بر مجموعه ای از فعالیت های اعضای سازمان که جهت کسب تقویت و بکارگیری قدرت برای تحقق اهداف انجام می شوند،دلالت دارد.(فیفر،1981)</a:t>
            </a:r>
          </a:p>
          <a:p>
            <a:r>
              <a:rPr lang="fa-IR" dirty="0" smtClean="0"/>
              <a:t>منظور از رفتارهای سیاسی مجموعه فعالیت هایی است که جزو فعالیت های سازمانی نیستند ولی برای توزیع مزایا در سازمان انجام می شوند.(فارل و پیترسن،1982)</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spTree>
    <p:extLst>
      <p:ext uri="{BB962C8B-B14F-4D97-AF65-F5344CB8AC3E}">
        <p14:creationId xmlns:p14="http://schemas.microsoft.com/office/powerpoint/2010/main" xmlns="" val="3714681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ساختار سیاسی سازمان براساس نظر مینتزبرگ</a:t>
            </a:r>
            <a:endParaRPr lang="en-US" dirty="0"/>
          </a:p>
        </p:txBody>
      </p:sp>
      <p:sp>
        <p:nvSpPr>
          <p:cNvPr id="3" name="Content Placeholder 2"/>
          <p:cNvSpPr>
            <a:spLocks noGrp="1"/>
          </p:cNvSpPr>
          <p:nvPr>
            <p:ph idx="1"/>
          </p:nvPr>
        </p:nvSpPr>
        <p:spPr>
          <a:xfrm>
            <a:off x="2743200" y="1076325"/>
            <a:ext cx="5943599" cy="5248275"/>
          </a:xfrm>
        </p:spPr>
        <p:txBody>
          <a:bodyPr/>
          <a:lstStyle/>
          <a:p>
            <a:pPr algn="justLow"/>
            <a:r>
              <a:rPr lang="fa-IR" dirty="0" smtClean="0"/>
              <a:t>فعالیت های سیاسی و سیاسی کاری در همه سطوح سازمانی(مدیریت ارشد،مدیریت میانی،مدیریت عملیاتی و کارکنان)وگروه های صف و ستاد انجام می شوند.</a:t>
            </a:r>
          </a:p>
          <a:p>
            <a:pPr algn="justLow"/>
            <a:r>
              <a:rPr lang="fa-IR" dirty="0" smtClean="0"/>
              <a:t>وجود رفتارهای سیاسی در سازمان انکارناپذیر است اما شدت و ضعف دارد(مینتزبرگ،1989).</a:t>
            </a:r>
          </a:p>
          <a:p>
            <a:pPr algn="justLow"/>
            <a:r>
              <a:rPr lang="fa-IR" dirty="0" smtClean="0"/>
              <a:t>معمولاً فعالیت های سیاسی در میان کارکنان تولید در سطح حداقل و در میان مدیران ارشد در سطح حداکثر است.</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pic>
        <p:nvPicPr>
          <p:cNvPr id="6" name="Picture 5"/>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76200" y="1600200"/>
            <a:ext cx="2526804" cy="419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286329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قلمرو فعالیت های سیاسی در سازمان</a:t>
            </a:r>
            <a:endParaRPr lang="en-US" dirty="0"/>
          </a:p>
        </p:txBody>
      </p:sp>
      <p:sp>
        <p:nvSpPr>
          <p:cNvPr id="3" name="Content Placeholder 2"/>
          <p:cNvSpPr>
            <a:spLocks noGrp="1"/>
          </p:cNvSpPr>
          <p:nvPr>
            <p:ph idx="1"/>
          </p:nvPr>
        </p:nvSpPr>
        <p:spPr>
          <a:xfrm>
            <a:off x="4267200" y="1076325"/>
            <a:ext cx="4419600" cy="5400675"/>
          </a:xfrm>
        </p:spPr>
        <p:txBody>
          <a:bodyPr/>
          <a:lstStyle/>
          <a:p>
            <a:pPr algn="justLow"/>
            <a:r>
              <a:rPr lang="fa-IR" sz="2000" dirty="0" smtClean="0"/>
              <a:t>فعالیت های سیاسی در کدام قسمت های سازمان انجام می شوند؟؟</a:t>
            </a:r>
          </a:p>
          <a:p>
            <a:pPr algn="justLow"/>
            <a:r>
              <a:rPr lang="fa-IR" sz="2000" dirty="0" smtClean="0"/>
              <a:t>مطالعات گانتز و ماری:عمده فعالیت های سیاسی در سازمان در جایی رخ می دهد که بخش های سازمانی هماهنگ نباشند،تفویض اختیار مبهم باشد و نقل و انتقالات و ترفیعات براساس ضوابط صورت نگیرد.فعالیت های سیاسی عمدتاً در سطوح بالای سازمان اتفاق می افتد،زیرا نقش ها و خط مشی های مربوطه به این سطح مبهم ترند.</a:t>
            </a:r>
            <a:endParaRPr lang="en-US" sz="2000"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pic>
        <p:nvPicPr>
          <p:cNvPr id="6" name="Picture 5"/>
          <p:cNvPicPr>
            <a:picLocks noChangeAspect="1"/>
          </p:cNvPicPr>
          <p:nvPr/>
        </p:nvPicPr>
        <p:blipFill>
          <a:blip r:embed="rId2">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76200" y="1371600"/>
            <a:ext cx="3810000"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303658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قلمرو فعالیت های سیاسی در سازمان</a:t>
            </a:r>
            <a:endParaRPr lang="en-US" dirty="0"/>
          </a:p>
        </p:txBody>
      </p:sp>
      <p:sp>
        <p:nvSpPr>
          <p:cNvPr id="3" name="Content Placeholder 2"/>
          <p:cNvSpPr>
            <a:spLocks noGrp="1"/>
          </p:cNvSpPr>
          <p:nvPr>
            <p:ph idx="1"/>
          </p:nvPr>
        </p:nvSpPr>
        <p:spPr/>
        <p:txBody>
          <a:bodyPr/>
          <a:lstStyle/>
          <a:p>
            <a:r>
              <a:rPr lang="fa-IR" dirty="0" smtClean="0"/>
              <a:t>مطالعات آلن و همکاران:</a:t>
            </a:r>
          </a:p>
          <a:p>
            <a:pPr lvl="1"/>
            <a:r>
              <a:rPr lang="fa-IR" dirty="0" smtClean="0"/>
              <a:t>بالاترین سطح فعالیت های سیاسی در میان اعضای هیات مدیره و اعضای ستاد بازاریابی وجود دارد ؛زیرا در این قسمت خط مشی های سازمانی مشخص نیستند ولی در بخش های حسابداری و تولید که خط مشی های سازمانی بوضوح تعریف شده اند،کمترین فعالیت های سیاسی به چشم می خورد.</a:t>
            </a:r>
          </a:p>
          <a:p>
            <a:pPr lvl="1"/>
            <a:r>
              <a:rPr lang="fa-IR" dirty="0" smtClean="0"/>
              <a:t>در نتیجه فعالیت های سیاسی در جایی از </a:t>
            </a:r>
            <a:r>
              <a:rPr lang="fa-IR" smtClean="0"/>
              <a:t>سازمان اتفاق </a:t>
            </a:r>
            <a:r>
              <a:rPr lang="fa-IR" dirty="0" smtClean="0"/>
              <a:t>می افتد که ابهامات بیشتر است.</a:t>
            </a:r>
          </a:p>
          <a:p>
            <a:r>
              <a:rPr lang="fa-IR" dirty="0" smtClean="0"/>
              <a:t>پس بی قانونی و ضایع کردن اصول در سازمان و عدم پای بندی به قوانین سازمانی ،دامنه فعالیت های سیاسی را افزایش می دهد.</a:t>
            </a:r>
          </a:p>
          <a:p>
            <a:pPr marL="0" indent="0">
              <a:buNone/>
            </a:pPr>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spTree>
    <p:extLst>
      <p:ext uri="{BB962C8B-B14F-4D97-AF65-F5344CB8AC3E}">
        <p14:creationId xmlns:p14="http://schemas.microsoft.com/office/powerpoint/2010/main" xmlns="" val="2013370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انواع بازی های سیاسی در سازمان</a:t>
            </a:r>
            <a:endParaRPr lang="en-US" dirty="0"/>
          </a:p>
        </p:txBody>
      </p:sp>
      <p:sp>
        <p:nvSpPr>
          <p:cNvPr id="3" name="Content Placeholder 2"/>
          <p:cNvSpPr>
            <a:spLocks noGrp="1"/>
          </p:cNvSpPr>
          <p:nvPr>
            <p:ph idx="1"/>
          </p:nvPr>
        </p:nvSpPr>
        <p:spPr>
          <a:xfrm>
            <a:off x="152400" y="685800"/>
            <a:ext cx="8763000" cy="5248275"/>
          </a:xfrm>
        </p:spPr>
        <p:txBody>
          <a:bodyPr/>
          <a:lstStyle/>
          <a:p>
            <a:r>
              <a:rPr lang="fa-IR" sz="2000" dirty="0" smtClean="0"/>
              <a:t>فعالیت های سیاسی در سازمان را می توان همانند بازی فرض کرد و آنرا توصیف نمود.مینتزبرگ برای نشان دادن فعالیت های سیاسی سازمان،به سیزده بازی سیاسی اشاره می کند:</a:t>
            </a:r>
            <a:endParaRPr lang="en-US" sz="2000" dirty="0"/>
          </a:p>
        </p:txBody>
      </p:sp>
      <p:sp>
        <p:nvSpPr>
          <p:cNvPr id="5" name="Footer Placeholder 4"/>
          <p:cNvSpPr>
            <a:spLocks noGrp="1"/>
          </p:cNvSpPr>
          <p:nvPr>
            <p:ph type="ftr" sz="quarter" idx="11"/>
          </p:nvPr>
        </p:nvSpPr>
        <p:spPr/>
        <p:txBody>
          <a:bodyPr/>
          <a:lstStyle/>
          <a:p>
            <a:pPr>
              <a:defRPr/>
            </a:pPr>
            <a:r>
              <a:rPr lang="en-US" smtClean="0">
                <a:solidFill>
                  <a:srgbClr val="000066"/>
                </a:solidFill>
              </a:rPr>
              <a:t>© irmgn.ir</a:t>
            </a:r>
            <a:endParaRPr lang="en-US">
              <a:solidFill>
                <a:srgbClr val="000066"/>
              </a:solidFill>
            </a:endParaRPr>
          </a:p>
        </p:txBody>
      </p:sp>
      <p:pic>
        <p:nvPicPr>
          <p:cNvPr id="6" name="Picture 5"/>
          <p:cNvPicPr>
            <a:picLocks noChangeAspect="1"/>
          </p:cNvPicPr>
          <p:nvPr/>
        </p:nvPicPr>
        <p:blipFill>
          <a:blip r:embed="rId2">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304800" y="1824379"/>
            <a:ext cx="8382000" cy="42832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0" y="6107668"/>
            <a:ext cx="8839200" cy="369332"/>
          </a:xfrm>
          <a:prstGeom prst="rect">
            <a:avLst/>
          </a:prstGeom>
          <a:noFill/>
        </p:spPr>
        <p:txBody>
          <a:bodyPr wrap="square" rtlCol="0">
            <a:spAutoFit/>
          </a:bodyPr>
          <a:lstStyle/>
          <a:p>
            <a:pPr algn="r" rtl="1"/>
            <a:r>
              <a:rPr lang="fa-IR" b="1" dirty="0" smtClean="0">
                <a:cs typeface="B Nazanin" panose="00000400000000000000" pitchFamily="2" charset="-78"/>
              </a:rPr>
              <a:t>مینتزبرگ از 4بازی دیگر نام می برد که عبارتند از:صرفه گرایی،لردی گرایی،بودجه بندی و نامزدهای استراتژیک</a:t>
            </a:r>
            <a:endParaRPr lang="en-US" b="1" dirty="0">
              <a:cs typeface="B Nazanin" panose="00000400000000000000" pitchFamily="2" charset="-78"/>
            </a:endParaRPr>
          </a:p>
        </p:txBody>
      </p:sp>
    </p:spTree>
    <p:extLst>
      <p:ext uri="{BB962C8B-B14F-4D97-AF65-F5344CB8AC3E}">
        <p14:creationId xmlns:p14="http://schemas.microsoft.com/office/powerpoint/2010/main" xmlns="" val="399268620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sample">
  <a:themeElements>
    <a:clrScheme name="sample 3">
      <a:dk1>
        <a:srgbClr val="000066"/>
      </a:dk1>
      <a:lt1>
        <a:srgbClr val="FFFFFF"/>
      </a:lt1>
      <a:dk2>
        <a:srgbClr val="175B5B"/>
      </a:dk2>
      <a:lt2>
        <a:srgbClr val="C0C0C0"/>
      </a:lt2>
      <a:accent1>
        <a:srgbClr val="7DB038"/>
      </a:accent1>
      <a:accent2>
        <a:srgbClr val="6CA5D8"/>
      </a:accent2>
      <a:accent3>
        <a:srgbClr val="FFFFFF"/>
      </a:accent3>
      <a:accent4>
        <a:srgbClr val="000056"/>
      </a:accent4>
      <a:accent5>
        <a:srgbClr val="BFD4AE"/>
      </a:accent5>
      <a:accent6>
        <a:srgbClr val="6195C4"/>
      </a:accent6>
      <a:hlink>
        <a:srgbClr val="5D4BC7"/>
      </a:hlink>
      <a:folHlink>
        <a:srgbClr val="878FA5"/>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ample 1">
        <a:dk1>
          <a:srgbClr val="333333"/>
        </a:dk1>
        <a:lt1>
          <a:srgbClr val="FFFFFF"/>
        </a:lt1>
        <a:dk2>
          <a:srgbClr val="003366"/>
        </a:dk2>
        <a:lt2>
          <a:srgbClr val="B2B2B2"/>
        </a:lt2>
        <a:accent1>
          <a:srgbClr val="3C96C8"/>
        </a:accent1>
        <a:accent2>
          <a:srgbClr val="E2AF52"/>
        </a:accent2>
        <a:accent3>
          <a:srgbClr val="FFFFFF"/>
        </a:accent3>
        <a:accent4>
          <a:srgbClr val="2A2A2A"/>
        </a:accent4>
        <a:accent5>
          <a:srgbClr val="AFC9E0"/>
        </a:accent5>
        <a:accent6>
          <a:srgbClr val="CD9E49"/>
        </a:accent6>
        <a:hlink>
          <a:srgbClr val="576CD5"/>
        </a:hlink>
        <a:folHlink>
          <a:srgbClr val="6EBCB3"/>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66"/>
        </a:dk2>
        <a:lt2>
          <a:srgbClr val="DDDDDD"/>
        </a:lt2>
        <a:accent1>
          <a:srgbClr val="E47F6E"/>
        </a:accent1>
        <a:accent2>
          <a:srgbClr val="00CC99"/>
        </a:accent2>
        <a:accent3>
          <a:srgbClr val="FFFFFF"/>
        </a:accent3>
        <a:accent4>
          <a:srgbClr val="000000"/>
        </a:accent4>
        <a:accent5>
          <a:srgbClr val="EFC0BA"/>
        </a:accent5>
        <a:accent6>
          <a:srgbClr val="00B98A"/>
        </a:accent6>
        <a:hlink>
          <a:srgbClr val="7648EA"/>
        </a:hlink>
        <a:folHlink>
          <a:srgbClr val="6E96DE"/>
        </a:folHlink>
      </a:clrScheme>
      <a:clrMap bg1="lt1" tx1="dk1" bg2="lt2" tx2="dk2" accent1="accent1" accent2="accent2" accent3="accent3" accent4="accent4" accent5="accent5" accent6="accent6" hlink="hlink" folHlink="folHlink"/>
    </a:extraClrScheme>
    <a:extraClrScheme>
      <a:clrScheme name="sample 3">
        <a:dk1>
          <a:srgbClr val="000066"/>
        </a:dk1>
        <a:lt1>
          <a:srgbClr val="FFFFFF"/>
        </a:lt1>
        <a:dk2>
          <a:srgbClr val="175B5B"/>
        </a:dk2>
        <a:lt2>
          <a:srgbClr val="C0C0C0"/>
        </a:lt2>
        <a:accent1>
          <a:srgbClr val="7DB038"/>
        </a:accent1>
        <a:accent2>
          <a:srgbClr val="6CA5D8"/>
        </a:accent2>
        <a:accent3>
          <a:srgbClr val="FFFFFF"/>
        </a:accent3>
        <a:accent4>
          <a:srgbClr val="000056"/>
        </a:accent4>
        <a:accent5>
          <a:srgbClr val="BFD4AE"/>
        </a:accent5>
        <a:accent6>
          <a:srgbClr val="6195C4"/>
        </a:accent6>
        <a:hlink>
          <a:srgbClr val="5D4BC7"/>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3082</Words>
  <Application>Microsoft Office PowerPoint</Application>
  <PresentationFormat>On-screen Show (4:3)</PresentationFormat>
  <Paragraphs>203</Paragraphs>
  <Slides>35</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38" baseType="lpstr">
      <vt:lpstr>sample</vt:lpstr>
      <vt:lpstr>Angles</vt:lpstr>
      <vt:lpstr>Image</vt:lpstr>
      <vt:lpstr> استاد مربوطه : جناب آقای دکتر ایران زاده تهیه و تنظیم : علیرضا قنبری </vt:lpstr>
      <vt:lpstr>مقدمه</vt:lpstr>
      <vt:lpstr>مقدمه</vt:lpstr>
      <vt:lpstr>تعریف مفهوم سیاست</vt:lpstr>
      <vt:lpstr>تعریف مفهوم سیاست</vt:lpstr>
      <vt:lpstr>ساختار سیاسی سازمان براساس نظر مینتزبرگ</vt:lpstr>
      <vt:lpstr>قلمرو فعالیت های سیاسی در سازمان</vt:lpstr>
      <vt:lpstr>قلمرو فعالیت های سیاسی در سازمان</vt:lpstr>
      <vt:lpstr>انواع بازی های سیاسی در سازمان</vt:lpstr>
      <vt:lpstr>سطوح عمل سیاسی و علل آن</vt:lpstr>
      <vt:lpstr>احتمال بروز عمل سیاسی</vt:lpstr>
      <vt:lpstr>رابطه میان استانداردسازی  با میزان رفتار سیاسی</vt:lpstr>
      <vt:lpstr>مهم ترین علل بروز رفتار سیاسی در سازمان</vt:lpstr>
      <vt:lpstr>تاکتیک های سیاسی </vt:lpstr>
      <vt:lpstr>راه های مقابله با سیاسی کاری و رفتارهای سیاسی کارکنان</vt:lpstr>
      <vt:lpstr>سیاست و چرخه حیات سازمان</vt:lpstr>
      <vt:lpstr>چرخه حیات سیاسی سازمان</vt:lpstr>
      <vt:lpstr>سازمان به مثابه نظام حکومتی</vt:lpstr>
      <vt:lpstr>سازمان به مثابه سیستم هایی با فعالیت سیاسی</vt:lpstr>
      <vt:lpstr>الف) تجزیه و تحلیل منافع</vt:lpstr>
      <vt:lpstr>منافع افراد در سازمان</vt:lpstr>
      <vt:lpstr>ب)تجزیه و تحلیل تعارض</vt:lpstr>
      <vt:lpstr>عناصر اصلی تعارض و مهم ترین منشأ های تعارض</vt:lpstr>
      <vt:lpstr>اثرات مثبت و منفی تعارض</vt:lpstr>
      <vt:lpstr>ج)تجزیه و تحلیل قدرت</vt:lpstr>
      <vt:lpstr>تمایز بین نفود اجتماعی،قدرت و سیاست</vt:lpstr>
      <vt:lpstr>منابع قدرت در سازمان</vt:lpstr>
      <vt:lpstr>منابع قدرت در سازمان</vt:lpstr>
      <vt:lpstr>انواع سیستم های سیاسی در سازمان ها</vt:lpstr>
      <vt:lpstr>انواع سیستم های سیاسی در سازمان ها</vt:lpstr>
      <vt:lpstr>انواع سیستم های سیاسی در سازمان ها</vt:lpstr>
      <vt:lpstr>شیوه های حل تعارض از دیدگاه توماس کی.دبلیو</vt:lpstr>
      <vt:lpstr>مزایا و محدودیت های استفاده از استعاره سیاسی</vt:lpstr>
      <vt:lpstr>مزایا و محدودیت های استفاده از استعاره سیاسی</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dc:creator>
  <cp:lastModifiedBy>Administrator</cp:lastModifiedBy>
  <cp:revision>86</cp:revision>
  <dcterms:created xsi:type="dcterms:W3CDTF">2014-04-14T10:51:19Z</dcterms:created>
  <dcterms:modified xsi:type="dcterms:W3CDTF">2016-03-17T14:54:25Z</dcterms:modified>
</cp:coreProperties>
</file>