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22" r:id="rId3"/>
    <p:sldId id="257" r:id="rId4"/>
    <p:sldId id="258" r:id="rId5"/>
    <p:sldId id="315" r:id="rId6"/>
    <p:sldId id="316" r:id="rId7"/>
    <p:sldId id="259" r:id="rId8"/>
    <p:sldId id="260" r:id="rId9"/>
    <p:sldId id="324" r:id="rId10"/>
    <p:sldId id="325" r:id="rId11"/>
    <p:sldId id="317" r:id="rId12"/>
    <p:sldId id="318" r:id="rId13"/>
    <p:sldId id="319" r:id="rId14"/>
    <p:sldId id="261" r:id="rId15"/>
    <p:sldId id="262" r:id="rId16"/>
    <p:sldId id="263" r:id="rId17"/>
    <p:sldId id="264" r:id="rId18"/>
    <p:sldId id="265" r:id="rId19"/>
    <p:sldId id="266" r:id="rId20"/>
    <p:sldId id="323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326" r:id="rId35"/>
    <p:sldId id="327" r:id="rId36"/>
    <p:sldId id="328" r:id="rId37"/>
    <p:sldId id="329" r:id="rId38"/>
    <p:sldId id="330" r:id="rId39"/>
    <p:sldId id="313" r:id="rId40"/>
    <p:sldId id="283" r:id="rId41"/>
    <p:sldId id="314" r:id="rId42"/>
  </p:sldIdLst>
  <p:sldSz cx="9144000" cy="6858000" type="screen4x3"/>
  <p:notesSz cx="6797675" cy="9872663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14DB7-5F34-4687-9F54-2EBB61017E9E}" type="datetimeFigureOut">
              <a:rPr lang="fa-IR" smtClean="0"/>
              <a:pPr/>
              <a:t>01/21/1438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7152-D367-421D-84B8-B94BBF3AB77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2656"/>
            <a:ext cx="2428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844824"/>
            <a:ext cx="9334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284984"/>
            <a:ext cx="1295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87624" y="3789040"/>
            <a:ext cx="655272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 smtClean="0">
                <a:cs typeface="B Titr" pitchFamily="2" charset="-78"/>
              </a:rPr>
              <a:t>برنامه</a:t>
            </a:r>
            <a:r>
              <a:rPr lang="fa-IR" sz="3000" b="1" dirty="0" smtClean="0">
                <a:cs typeface="B Zar" pitchFamily="2" charset="-78"/>
              </a:rPr>
              <a:t> </a:t>
            </a:r>
            <a:r>
              <a:rPr lang="fa-IR" sz="3000" b="1" dirty="0" smtClean="0">
                <a:cs typeface="B Titr" pitchFamily="2" charset="-78"/>
              </a:rPr>
              <a:t>ريزي استراتژيك و تحليل </a:t>
            </a:r>
            <a:r>
              <a:rPr lang="en-US" sz="3000" b="1" dirty="0" err="1" smtClean="0">
                <a:cs typeface="B Titr" pitchFamily="2" charset="-78"/>
              </a:rPr>
              <a:t>swot</a:t>
            </a:r>
            <a:r>
              <a:rPr lang="fa-IR" sz="3000" b="1" dirty="0" smtClean="0">
                <a:cs typeface="B Titr" pitchFamily="2" charset="-78"/>
              </a:rPr>
              <a:t> در بانك</a:t>
            </a:r>
            <a:endParaRPr lang="fa-IR" sz="3000" b="1" dirty="0"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3980" y="4581128"/>
            <a:ext cx="3674404" cy="49244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2600" b="1" dirty="0">
                <a:cs typeface="B Nazanin" pitchFamily="2" charset="-78"/>
              </a:rPr>
              <a:t>استاد : جناب آقاي دكتر غفاري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2956" y="5229200"/>
            <a:ext cx="2374369" cy="49244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600" b="1" dirty="0">
                <a:cs typeface="B Nazanin" pitchFamily="2" charset="-78"/>
              </a:rPr>
              <a:t>تنظيم : مهدي نفتي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6021288"/>
            <a:ext cx="106150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 smtClean="0">
                <a:cs typeface=" Mitra" pitchFamily="2" charset="-78"/>
              </a:rPr>
              <a:t>مهرماه 95 </a:t>
            </a:r>
            <a:endParaRPr lang="fa-IR" dirty="0">
              <a:cs typeface="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65327" y="764704"/>
            <a:ext cx="273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dirty="0" smtClean="0"/>
              <a:t>انواع استراتژی :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1988840"/>
            <a:ext cx="8609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a-IR" sz="2400" b="1" dirty="0" smtClean="0"/>
              <a:t>استراتژی تهاجمی (</a:t>
            </a:r>
            <a:r>
              <a:rPr lang="en-US" sz="2400" b="1" dirty="0" smtClean="0"/>
              <a:t>so</a:t>
            </a:r>
            <a:r>
              <a:rPr lang="fa-IR" sz="2400" b="1" dirty="0" smtClean="0"/>
              <a:t>) : </a:t>
            </a:r>
          </a:p>
          <a:p>
            <a:r>
              <a:rPr lang="fa-IR" sz="2400" dirty="0" smtClean="0"/>
              <a:t>مبتنی بر بهره گیری از نقاط قوت درونی و جهت بهره بردن از فرصت های بیرونی</a:t>
            </a:r>
          </a:p>
          <a:p>
            <a:r>
              <a:rPr lang="fa-IR" sz="2400" b="1" dirty="0" smtClean="0"/>
              <a:t>2.استراتژی محافظه کارانه (</a:t>
            </a:r>
            <a:r>
              <a:rPr lang="en-US" sz="2400" b="1" dirty="0" smtClean="0"/>
              <a:t>wo</a:t>
            </a:r>
            <a:r>
              <a:rPr lang="fa-IR" sz="2400" b="1" dirty="0" smtClean="0"/>
              <a:t>):</a:t>
            </a:r>
          </a:p>
          <a:p>
            <a:r>
              <a:rPr lang="fa-IR" sz="2400" dirty="0" smtClean="0"/>
              <a:t> بهره برداری از فرصت های موجود در محیط خارجی جهت بهبود نقاط ضعف داخلی </a:t>
            </a:r>
          </a:p>
          <a:p>
            <a:r>
              <a:rPr lang="fa-IR" sz="2400" b="1" dirty="0" smtClean="0"/>
              <a:t>3. استراتژی رقابتی (</a:t>
            </a:r>
            <a:r>
              <a:rPr lang="en-US" sz="2400" b="1" dirty="0" err="1" smtClean="0"/>
              <a:t>st</a:t>
            </a:r>
            <a:r>
              <a:rPr lang="fa-IR" sz="2400" b="1" dirty="0" smtClean="0"/>
              <a:t>) : </a:t>
            </a:r>
          </a:p>
          <a:p>
            <a:r>
              <a:rPr lang="fa-IR" sz="2400" dirty="0" smtClean="0"/>
              <a:t>مبتنی بر بهره گیری از مهمترین قوت ها به منظور رفع تهدیدها </a:t>
            </a:r>
          </a:p>
          <a:p>
            <a:r>
              <a:rPr lang="fa-IR" sz="2400" b="1" dirty="0" smtClean="0"/>
              <a:t>4. استراتژی تدافعی (</a:t>
            </a:r>
            <a:r>
              <a:rPr lang="en-US" sz="2400" b="1" dirty="0" err="1" smtClean="0"/>
              <a:t>wt</a:t>
            </a:r>
            <a:r>
              <a:rPr lang="fa-IR" sz="2400" b="1" dirty="0" smtClean="0"/>
              <a:t>) :</a:t>
            </a:r>
          </a:p>
          <a:p>
            <a:r>
              <a:rPr lang="fa-IR" sz="2400" dirty="0" smtClean="0"/>
              <a:t> مبتنی بر رفع نقاط ضعف و تهدیدها به منظور رفع آسیب پذیری ها.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162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33883" y="548680"/>
            <a:ext cx="7154010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</a:rPr>
              <a:t>تحليل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SWAT</a:t>
            </a: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</a:rPr>
              <a:t> بانكداري تجاري در ايران در دوره پساتحريم :</a:t>
            </a:r>
          </a:p>
          <a:p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endParaRPr lang="fa-I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71910"/>
            <a:ext cx="8920012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اين گزارش از سوي موسسه تحقيقاتي بياماي ريسرچ با پيش بيني 5 ساله همراه است.در واقع اين تحليل را بايد ابزاري كارآمد براي شناسائي محيطي و توانائي دروني سازمان بدانيم. ( شماره 158 تاريخ 22 آذر 1394 تجارت فردا)</a:t>
            </a:r>
          </a:p>
          <a:p>
            <a:r>
              <a:rPr lang="fa-IR" sz="3600" b="1" dirty="0" smtClean="0"/>
              <a:t>نقاط</a:t>
            </a:r>
            <a:r>
              <a:rPr lang="fa-IR" sz="3600" dirty="0" smtClean="0"/>
              <a:t> </a:t>
            </a:r>
            <a:r>
              <a:rPr lang="fa-IR" sz="3600" b="1" dirty="0" smtClean="0"/>
              <a:t>قوت</a:t>
            </a:r>
            <a:r>
              <a:rPr lang="fa-IR" sz="3600" dirty="0" smtClean="0"/>
              <a:t> :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/>
              <a:t> صنعت بانكداري ايران، ابعاد واقعي و بالقوه براي ايفاي نقش اصلي جهت تحقق بخشيدن به مقياسهاي اقتصادي را دارد. 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/>
              <a:t> اكثر بانكهاي بزرگتر، در مبادلات بين المللي تجربيات جدي دارند.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/>
              <a:t>بانكهاي دولتي ايران به طور كامل از سوي دولت حمايت مي شوند. 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/>
              <a:t> لغو تحريمها عليه ايران، براي بخش بانكداري ايران منافع بسياري به دنبال دارد به خصوص اينكه بانكهاي اين كشور دوباره به سوئيفت بانكي دسترسي پيدا مي كنند.</a:t>
            </a:r>
            <a:endParaRPr lang="fa-I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75656" y="620688"/>
            <a:ext cx="7236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</a:rPr>
              <a:t>تحليل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SWAT</a:t>
            </a: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</a:rPr>
              <a:t> بانكداري تجاري در ايران در دوره پساتحريم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00808"/>
            <a:ext cx="8744702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b="1" dirty="0" smtClean="0"/>
              <a:t>نقاط ضعف: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/>
              <a:t> تحريمهاي بين المللي همراه با قوانيني كه تا همين اواخر بانكها را ملزم </a:t>
            </a:r>
          </a:p>
          <a:p>
            <a:r>
              <a:rPr lang="fa-IR" sz="2800" dirty="0" smtClean="0"/>
              <a:t>مي كرد تا تحت عنوان بانكهاي دولتي و تجاري فعاليت كنند، بدان معناست</a:t>
            </a:r>
          </a:p>
          <a:p>
            <a:r>
              <a:rPr lang="fa-IR" sz="2800" dirty="0" smtClean="0"/>
              <a:t> كه بخش بانكداري در ايران همچنان توسعه نيافته و غير رقابتي است.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/>
              <a:t>از جنبه كلي، بانكهاي ايراني موسسات مالي هستند. با اين حال، در </a:t>
            </a:r>
          </a:p>
          <a:p>
            <a:r>
              <a:rPr lang="fa-IR" sz="2800" dirty="0" smtClean="0"/>
              <a:t>بانكهاي ايراني نرخهاي كارمزد و سايرپارامترها لزوما نه بر اساس </a:t>
            </a:r>
          </a:p>
          <a:p>
            <a:r>
              <a:rPr lang="fa-IR" sz="2800" dirty="0" smtClean="0"/>
              <a:t>نيازهاي مالي، بلكه توسط دولت ديكته مي شوند.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/>
              <a:t> سياستهاي مالي دولت، با اصول توسعه بانكداري تجاري در مغايرت </a:t>
            </a:r>
          </a:p>
          <a:p>
            <a:r>
              <a:rPr lang="fa-IR" sz="2800" dirty="0" smtClean="0"/>
              <a:t>هستند. به طور مشخص، سياست تامين مالي كسر بودجه، همراه با كاهش </a:t>
            </a:r>
          </a:p>
          <a:p>
            <a:r>
              <a:rPr lang="fa-IR" sz="2800" dirty="0" smtClean="0"/>
              <a:t>ارزش واقعي بدهيهاي ناشي از تورم، مانع استقراض و وامدهي مي شود.  </a:t>
            </a:r>
          </a:p>
          <a:p>
            <a:r>
              <a:rPr lang="fa-IR" sz="2800" dirty="0" smtClean="0"/>
              <a:t> </a:t>
            </a:r>
          </a:p>
          <a:p>
            <a:r>
              <a:rPr lang="fa-IR" sz="3600" b="1" dirty="0" smtClean="0"/>
              <a:t> </a:t>
            </a:r>
            <a:endParaRPr lang="fa-I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9679" y="692696"/>
            <a:ext cx="7154074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</a:rPr>
              <a:t>تحليل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SWAT</a:t>
            </a: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</a:rPr>
              <a:t> بانكداري تجاري در ايران در دوره پساتحريم :</a:t>
            </a:r>
          </a:p>
          <a:p>
            <a:endParaRPr lang="fa-I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03" y="1412776"/>
            <a:ext cx="9113456" cy="61555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b="1" dirty="0" smtClean="0"/>
              <a:t>فرصتها :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 </a:t>
            </a:r>
            <a:r>
              <a:rPr lang="fa-IR" sz="2800" dirty="0" smtClean="0"/>
              <a:t>رئيس جمهور ايران، وعده داده تا نظام بانكي را اصلاح نمايد.انتظار </a:t>
            </a:r>
          </a:p>
          <a:p>
            <a:r>
              <a:rPr lang="fa-IR" sz="2800" dirty="0" smtClean="0"/>
              <a:t>ميرود طي سالهاي آتي، تلاشهايي براي آزادي صنعت بانكداري به ثمرنشيند.  </a:t>
            </a:r>
          </a:p>
          <a:p>
            <a:pPr>
              <a:buFont typeface="Wingdings" pitchFamily="2" charset="2"/>
              <a:buChar char="q"/>
            </a:pPr>
            <a:r>
              <a:rPr lang="fa-IR" sz="2800" dirty="0" smtClean="0"/>
              <a:t> دولت ايران طي سالهاي اخيربه تعدادي از بانكهاي خصوصي جديد مجوز</a:t>
            </a:r>
          </a:p>
          <a:p>
            <a:r>
              <a:rPr lang="fa-IR" sz="2800" dirty="0" smtClean="0"/>
              <a:t> اعطا كرده و اين بانكهاي خصوصي باسرعتي به مراتب بيشتر از رقباي </a:t>
            </a:r>
          </a:p>
          <a:p>
            <a:r>
              <a:rPr lang="fa-IR" sz="2800" dirty="0" smtClean="0"/>
              <a:t>خود در حال رشد هستند.</a:t>
            </a:r>
          </a:p>
          <a:p>
            <a:r>
              <a:rPr lang="fa-IR" sz="3200" b="1" dirty="0" smtClean="0"/>
              <a:t>تهديدها :</a:t>
            </a:r>
          </a:p>
          <a:p>
            <a:pPr algn="just">
              <a:buFont typeface="Wingdings" pitchFamily="2" charset="2"/>
              <a:buChar char="q"/>
            </a:pPr>
            <a:r>
              <a:rPr lang="fa-IR" dirty="0" smtClean="0"/>
              <a:t> </a:t>
            </a:r>
            <a:r>
              <a:rPr lang="fa-IR" sz="2800" dirty="0" smtClean="0"/>
              <a:t>نسبت وامهاي وصول نشده به ميزان خطرناكي بالاست و نسبت به عدم </a:t>
            </a:r>
          </a:p>
          <a:p>
            <a:pPr algn="just"/>
            <a:r>
              <a:rPr lang="fa-IR" sz="2800" dirty="0" smtClean="0"/>
              <a:t>توانائي پرداخت بدهي هاي بانكهاي دولتي،وهمين طور در بلند مدت نسبت به</a:t>
            </a:r>
          </a:p>
          <a:p>
            <a:pPr algn="just"/>
            <a:r>
              <a:rPr lang="fa-IR" sz="2800" dirty="0" smtClean="0"/>
              <a:t> بانكهاي تجاري نگرانيهاي جدي وجود دارد.</a:t>
            </a:r>
          </a:p>
          <a:p>
            <a:pPr algn="just">
              <a:buFont typeface="Wingdings" pitchFamily="2" charset="2"/>
              <a:buChar char="q"/>
            </a:pPr>
            <a:r>
              <a:rPr lang="fa-IR" sz="2800" smtClean="0"/>
              <a:t>نسبت </a:t>
            </a:r>
            <a:r>
              <a:rPr lang="fa-IR" sz="2800" dirty="0" smtClean="0"/>
              <a:t>بدهيها </a:t>
            </a:r>
            <a:r>
              <a:rPr lang="fa-IR" sz="2800" smtClean="0"/>
              <a:t>از نظراستانداردهاي </a:t>
            </a:r>
            <a:r>
              <a:rPr lang="fa-IR" sz="2800" dirty="0" smtClean="0"/>
              <a:t>بين المللي بسيار بالاست و ثبات </a:t>
            </a:r>
            <a:r>
              <a:rPr lang="fa-IR" sz="2800" smtClean="0"/>
              <a:t>بخش </a:t>
            </a:r>
          </a:p>
          <a:p>
            <a:pPr algn="just"/>
            <a:r>
              <a:rPr lang="fa-IR" sz="2800" smtClean="0"/>
              <a:t>بانكداري </a:t>
            </a:r>
            <a:r>
              <a:rPr lang="fa-IR" sz="2800" dirty="0" smtClean="0"/>
              <a:t>ايران را تهديد مي كند.</a:t>
            </a:r>
            <a:r>
              <a:rPr lang="fa-IR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fa-IR" dirty="0" smtClean="0"/>
          </a:p>
          <a:p>
            <a:endParaRPr lang="fa-I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9108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488831" cy="52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71800" y="836712"/>
            <a:ext cx="535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گام هاي طراحي و توسعه برنامه استراتژيك </a:t>
            </a:r>
            <a:endParaRPr lang="fa-IR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67744" y="260648"/>
            <a:ext cx="62664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600" b="1" dirty="0">
                <a:solidFill>
                  <a:schemeClr val="bg2">
                    <a:lumMod val="50000"/>
                  </a:schemeClr>
                </a:solidFill>
              </a:rPr>
              <a:t>چشم انداز   (</a:t>
            </a:r>
            <a:r>
              <a:rPr lang="en-US" sz="6600" b="1" dirty="0" err="1">
                <a:solidFill>
                  <a:schemeClr val="bg2">
                    <a:lumMod val="50000"/>
                  </a:schemeClr>
                </a:solidFill>
              </a:rPr>
              <a:t>vizion</a:t>
            </a:r>
            <a:r>
              <a:rPr lang="fa-IR" sz="66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204864"/>
            <a:ext cx="864096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dirty="0" smtClean="0"/>
              <a:t>*تبديل شدن به بانك ايراني پيشرو در نوآوري و ارائه خدمات بانكي مبتني بر اصول بانكداري اسلامي</a:t>
            </a:r>
          </a:p>
          <a:p>
            <a:r>
              <a:rPr lang="fa-IR" sz="3200" b="1" dirty="0" smtClean="0"/>
              <a:t>*افزايش فعاليت در عرصه بين المللي با ارائه طيف وسيع و كاملي از خدمات نوين به مشتريان</a:t>
            </a:r>
          </a:p>
          <a:p>
            <a:r>
              <a:rPr lang="fa-IR" sz="3200" b="1" dirty="0" smtClean="0"/>
              <a:t>*ارائه نتايج ممتاز به سهامداران و دستيابي به اعتبار و حسن شهرت نزد كاركنان و مشتريان داخلي و خارجي و ساير طرفهاي ذينفع در بانك</a:t>
            </a:r>
            <a:endParaRPr lang="fa-I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29152" y="90872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rgbClr val="CC6600"/>
                </a:solidFill>
              </a:rPr>
              <a:t>مقدمه : </a:t>
            </a:r>
            <a:endParaRPr lang="en-US" sz="2800" dirty="0">
              <a:solidFill>
                <a:srgbClr val="CC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97" y="1846993"/>
            <a:ext cx="876400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دنیای امروز دنیای رقابت بنگاه های اقتصادی  به منظور تسخیر بازارها است. </a:t>
            </a:r>
          </a:p>
          <a:p>
            <a:r>
              <a:rPr lang="fa-IR" sz="2400" dirty="0" smtClean="0"/>
              <a:t>بخش بانکی یکی از بخش های مهم اقتصاد هر کشور است که مدیریت صحیح و منطقی</a:t>
            </a:r>
          </a:p>
          <a:p>
            <a:r>
              <a:rPr lang="fa-IR" sz="2400" dirty="0" smtClean="0"/>
              <a:t> آن باعث اجرای صحیح سیاست های پولی و نیز افزایش رفاه اجتماعی می شود.</a:t>
            </a:r>
          </a:p>
          <a:p>
            <a:r>
              <a:rPr lang="fa-IR" sz="2400" dirty="0" smtClean="0"/>
              <a:t> صنعت بانکداری ایران در دهه 80 دچار تحولات ساختاری اساسی شده است. </a:t>
            </a:r>
          </a:p>
          <a:p>
            <a:r>
              <a:rPr lang="fa-IR" sz="2400" dirty="0" smtClean="0"/>
              <a:t>هر بحران در یک بانک قابلیت آن را دارد که به سرعت به سایر بانک ها نیز سرایت </a:t>
            </a:r>
          </a:p>
          <a:p>
            <a:r>
              <a:rPr lang="fa-IR" sz="2400" dirty="0" smtClean="0"/>
              <a:t>کند و ورشکستگی یک بانک می تواند سایرین را نیز درمعرض خطر ورشکستگی</a:t>
            </a:r>
          </a:p>
          <a:p>
            <a:r>
              <a:rPr lang="fa-IR" sz="2400" dirty="0" smtClean="0"/>
              <a:t> قرار دهد.</a:t>
            </a:r>
          </a:p>
          <a:p>
            <a:r>
              <a:rPr lang="fa-IR" sz="2400" dirty="0" smtClean="0"/>
              <a:t>برنامه ریزی استراتژیک ابزاری در اختیار سازمان ها می گذارد تا بتوانند تدوین و</a:t>
            </a:r>
          </a:p>
          <a:p>
            <a:r>
              <a:rPr lang="fa-IR" sz="2400" dirty="0" smtClean="0"/>
              <a:t> اجرای استراتژی را در وجوه مختلف سازمان دنبال کنند و بر عملکرد استراتژیک </a:t>
            </a:r>
          </a:p>
          <a:p>
            <a:r>
              <a:rPr lang="fa-IR" sz="2400" dirty="0" smtClean="0"/>
              <a:t>خود مدیریت داشته باشند.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684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776" y="116632"/>
            <a:ext cx="55884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600" b="1" dirty="0">
                <a:solidFill>
                  <a:schemeClr val="bg2">
                    <a:lumMod val="50000"/>
                  </a:schemeClr>
                </a:solidFill>
              </a:rPr>
              <a:t>ماموريت </a:t>
            </a:r>
            <a:r>
              <a:rPr lang="en-US" sz="6600" b="1" dirty="0">
                <a:solidFill>
                  <a:schemeClr val="bg2">
                    <a:lumMod val="50000"/>
                  </a:schemeClr>
                </a:solidFill>
              </a:rPr>
              <a:t>Mission</a:t>
            </a:r>
            <a:endParaRPr lang="fa-IR" sz="66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-141905" y="1556792"/>
            <a:ext cx="91053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/>
              <a:t>ماموریت یک شرکت نشان دهنده علت و فلسفه وجودی آن شرکت می باشد. </a:t>
            </a:r>
          </a:p>
          <a:p>
            <a:r>
              <a:rPr lang="fa-IR" sz="2800" dirty="0" smtClean="0"/>
              <a:t>بیانیه ماموریت, هویت و فلسفه وجودی شرکت را در قالب کلمات بیان می کند</a:t>
            </a:r>
          </a:p>
          <a:p>
            <a:r>
              <a:rPr lang="fa-IR" sz="2800" dirty="0" smtClean="0"/>
              <a:t>و به عنوان دستورالعملی برای تدوین استراتژی قرار می گیرد.</a:t>
            </a:r>
          </a:p>
          <a:p>
            <a:r>
              <a:rPr lang="fa-IR" sz="2800" dirty="0" smtClean="0"/>
              <a:t>بیانیه ماموریت بانک ملی عبارتند از : ارائه خدمات بی نظیر به هر شخص </a:t>
            </a:r>
          </a:p>
          <a:p>
            <a:r>
              <a:rPr lang="fa-IR" sz="2800" dirty="0" smtClean="0"/>
              <a:t>(حقیقی و حقوقی) که به ما پیوندد. </a:t>
            </a:r>
          </a:p>
          <a:p>
            <a:r>
              <a:rPr lang="fa-IR" sz="2800" dirty="0" smtClean="0"/>
              <a:t>ارزش ها اساسی که به آن می اندیشد عبارتند از: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800" dirty="0" smtClean="0"/>
              <a:t>کرامت مشتریان به عنوان ذینفعان اصلی بانک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800" dirty="0"/>
              <a:t> </a:t>
            </a:r>
            <a:r>
              <a:rPr lang="fa-IR" sz="2800" dirty="0" smtClean="0"/>
              <a:t>عزت کارکنان بانک به عنوان بانکداران حرفه ای با نشاط و با انگیزه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800" dirty="0" smtClean="0"/>
              <a:t>به کار گیری فناوری های نوین در جهت ارائه خدمات متمایز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800" dirty="0"/>
              <a:t> </a:t>
            </a:r>
            <a:r>
              <a:rPr lang="fa-IR" sz="2800" dirty="0" smtClean="0"/>
              <a:t>پایبندی به نظان بانکداری مبتنی بر مبانی اسلامی و شرعی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800" dirty="0" smtClean="0"/>
              <a:t>سازمان دانائی محور و مبتنی بر مدیریت دانش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a-IR" sz="2800" dirty="0"/>
              <a:t> </a:t>
            </a:r>
            <a:r>
              <a:rPr lang="fa-IR" sz="2800" dirty="0" smtClean="0"/>
              <a:t>اعتبار علمی و تجاری در داخل و در عرصه بین المللی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861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71800" y="260648"/>
            <a:ext cx="55883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600" b="1" dirty="0">
                <a:solidFill>
                  <a:schemeClr val="bg2">
                    <a:lumMod val="50000"/>
                  </a:schemeClr>
                </a:solidFill>
              </a:rPr>
              <a:t>ما</a:t>
            </a:r>
            <a:r>
              <a:rPr lang="fa-IR" sz="6600" b="1" dirty="0" smtClean="0">
                <a:solidFill>
                  <a:schemeClr val="bg2">
                    <a:lumMod val="50000"/>
                  </a:schemeClr>
                </a:solidFill>
              </a:rPr>
              <a:t>موريت </a:t>
            </a:r>
            <a:r>
              <a:rPr lang="en-US" sz="6600" b="1" dirty="0">
                <a:solidFill>
                  <a:schemeClr val="bg2">
                    <a:lumMod val="50000"/>
                  </a:schemeClr>
                </a:solidFill>
              </a:rPr>
              <a:t>Mission</a:t>
            </a:r>
            <a:endParaRPr lang="fa-IR" sz="6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469" y="1844824"/>
            <a:ext cx="7811754" cy="44012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/>
              <a:t>بانك ملي ايران در راستاي اهداف دولت ج.ا.ا </a:t>
            </a:r>
            <a:r>
              <a:rPr lang="fa-IR" sz="2800" dirty="0" smtClean="0"/>
              <a:t>حمايت </a:t>
            </a:r>
            <a:r>
              <a:rPr lang="fa-IR" sz="2800" dirty="0"/>
              <a:t>از فعاليتهاي </a:t>
            </a:r>
            <a:endParaRPr lang="fa-IR" sz="2800" dirty="0" smtClean="0"/>
          </a:p>
          <a:p>
            <a:r>
              <a:rPr lang="fa-IR" sz="2800" dirty="0" smtClean="0"/>
              <a:t>كلان و </a:t>
            </a:r>
            <a:r>
              <a:rPr lang="fa-IR" sz="2800" dirty="0"/>
              <a:t>خرد </a:t>
            </a:r>
            <a:r>
              <a:rPr lang="fa-IR" sz="2800" dirty="0" smtClean="0"/>
              <a:t>اقتصادي  </a:t>
            </a:r>
            <a:r>
              <a:rPr lang="fa-IR" sz="2800" dirty="0"/>
              <a:t>را با ارائه محصولات و خدمات مبتني </a:t>
            </a:r>
            <a:r>
              <a:rPr lang="fa-IR" sz="2800" dirty="0" smtClean="0"/>
              <a:t>بر</a:t>
            </a:r>
          </a:p>
          <a:p>
            <a:r>
              <a:rPr lang="fa-IR" sz="2800" dirty="0" smtClean="0"/>
              <a:t> </a:t>
            </a:r>
            <a:r>
              <a:rPr lang="fa-IR" sz="2800" dirty="0"/>
              <a:t>بانكداري اسلامي به </a:t>
            </a:r>
            <a:r>
              <a:rPr lang="fa-IR" sz="2800" dirty="0" smtClean="0"/>
              <a:t>گروههاي مشتريان با </a:t>
            </a:r>
            <a:r>
              <a:rPr lang="fa-IR" sz="2800" dirty="0"/>
              <a:t>رعايت اصول </a:t>
            </a:r>
            <a:r>
              <a:rPr lang="fa-IR" sz="2800" dirty="0" smtClean="0"/>
              <a:t>مشتري</a:t>
            </a:r>
          </a:p>
          <a:p>
            <a:r>
              <a:rPr lang="fa-IR" sz="2800" dirty="0" smtClean="0"/>
              <a:t> </a:t>
            </a:r>
            <a:r>
              <a:rPr lang="fa-IR" sz="2800" dirty="0"/>
              <a:t>مداري، امانت، صداقت و اخلاق حرفه اي </a:t>
            </a:r>
            <a:r>
              <a:rPr lang="fa-IR" sz="2800" dirty="0" smtClean="0"/>
              <a:t>محور </a:t>
            </a:r>
            <a:r>
              <a:rPr lang="fa-IR" sz="2800" dirty="0"/>
              <a:t>تلاشهاي </a:t>
            </a:r>
            <a:r>
              <a:rPr lang="fa-IR" sz="2800" dirty="0" smtClean="0"/>
              <a:t>خود</a:t>
            </a:r>
          </a:p>
          <a:p>
            <a:r>
              <a:rPr lang="fa-IR" sz="2800" dirty="0" smtClean="0"/>
              <a:t> </a:t>
            </a:r>
            <a:r>
              <a:rPr lang="fa-IR" sz="2800" dirty="0"/>
              <a:t>قرار داده و انجام فعاليتهاي اجتماعي با درك </a:t>
            </a:r>
            <a:r>
              <a:rPr lang="fa-IR" sz="2800" dirty="0" smtClean="0"/>
              <a:t>و </a:t>
            </a:r>
            <a:r>
              <a:rPr lang="fa-IR" sz="2800" dirty="0"/>
              <a:t>پذيرش </a:t>
            </a:r>
            <a:r>
              <a:rPr lang="fa-IR" sz="2800" dirty="0" smtClean="0"/>
              <a:t>مسئوليت</a:t>
            </a:r>
          </a:p>
          <a:p>
            <a:r>
              <a:rPr lang="fa-IR" sz="2800" dirty="0" smtClean="0"/>
              <a:t> </a:t>
            </a:r>
            <a:r>
              <a:rPr lang="fa-IR" sz="2800" dirty="0"/>
              <a:t>اجتماعي </a:t>
            </a:r>
            <a:r>
              <a:rPr lang="fa-IR" sz="2800" dirty="0" smtClean="0"/>
              <a:t>جزو اهداف مهم </a:t>
            </a:r>
            <a:r>
              <a:rPr lang="fa-IR" sz="2800" dirty="0"/>
              <a:t>بانك مي باشد.</a:t>
            </a:r>
          </a:p>
          <a:p>
            <a:r>
              <a:rPr lang="fa-IR" sz="2800" dirty="0" smtClean="0"/>
              <a:t>تبديل شدن به بانك پيشگام ايراني در ارائه خدمات با كيفيت بالا،  </a:t>
            </a:r>
          </a:p>
          <a:p>
            <a:r>
              <a:rPr lang="fa-IR" sz="2800" dirty="0" smtClean="0"/>
              <a:t> </a:t>
            </a:r>
            <a:r>
              <a:rPr lang="fa-IR" sz="2800" dirty="0"/>
              <a:t>افزايش سودآوري، حفظ منافع كليه ذينفعان، رضايتمندي مشتريان</a:t>
            </a:r>
            <a:r>
              <a:rPr lang="fa-IR" sz="2800" dirty="0" smtClean="0"/>
              <a:t>،</a:t>
            </a:r>
          </a:p>
          <a:p>
            <a:r>
              <a:rPr lang="fa-IR" sz="2800" dirty="0" smtClean="0"/>
              <a:t> </a:t>
            </a:r>
            <a:r>
              <a:rPr lang="fa-IR" sz="2800" dirty="0"/>
              <a:t>بهره مندي </a:t>
            </a:r>
            <a:r>
              <a:rPr lang="fa-IR" sz="2800" dirty="0" smtClean="0"/>
              <a:t>از </a:t>
            </a:r>
            <a:r>
              <a:rPr lang="fa-IR" sz="2800" dirty="0"/>
              <a:t>نيروي انساني كارا و با </a:t>
            </a:r>
            <a:r>
              <a:rPr lang="fa-IR" sz="2800" dirty="0" smtClean="0"/>
              <a:t>انگيزه</a:t>
            </a:r>
            <a:r>
              <a:rPr lang="fa-IR" sz="2800" dirty="0"/>
              <a:t>، اصول حرفه اي </a:t>
            </a:r>
            <a:endParaRPr lang="fa-IR" sz="2800" dirty="0" smtClean="0"/>
          </a:p>
          <a:p>
            <a:r>
              <a:rPr lang="fa-IR" sz="2800" dirty="0" smtClean="0"/>
              <a:t>فعاليت </a:t>
            </a:r>
            <a:r>
              <a:rPr lang="fa-IR" sz="2800" dirty="0"/>
              <a:t>سازماني ما را تشكيل مي دهد</a:t>
            </a:r>
            <a:r>
              <a:rPr lang="fa-IR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9044" y="260648"/>
            <a:ext cx="69613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400" b="1" dirty="0" smtClean="0">
                <a:solidFill>
                  <a:schemeClr val="bg2">
                    <a:lumMod val="50000"/>
                  </a:schemeClr>
                </a:solidFill>
              </a:rPr>
              <a:t>اهداف كلان </a:t>
            </a:r>
          </a:p>
          <a:p>
            <a:r>
              <a:rPr lang="fa-IR" sz="3600" b="1" dirty="0">
                <a:solidFill>
                  <a:schemeClr val="bg2">
                    <a:lumMod val="50000"/>
                  </a:schemeClr>
                </a:solidFill>
              </a:rPr>
              <a:t>                          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Strategic Goals)</a:t>
            </a:r>
            <a:r>
              <a:rPr lang="fa-IR" sz="3600" b="1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802278" cy="491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93890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99792" y="692696"/>
            <a:ext cx="535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گام هاي طراحي و توسعه برنامه استراتژيك </a:t>
            </a:r>
            <a:endParaRPr lang="fa-IR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549" y="0"/>
            <a:ext cx="93565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6264696" cy="499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99792" y="764704"/>
            <a:ext cx="535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گام هاي طراحي و توسعه برنامه استراتژيك </a:t>
            </a:r>
            <a:endParaRPr lang="fa-IR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733" y="0"/>
            <a:ext cx="93294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5564" y="0"/>
            <a:ext cx="9369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002" y="836712"/>
            <a:ext cx="535114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گام هاي طراحي و توسعه برنامه استراتژيك </a:t>
            </a:r>
            <a:endParaRPr lang="fa-IR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17068"/>
            <a:ext cx="6192688" cy="519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88840"/>
            <a:ext cx="5472608" cy="47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21284" y="980728"/>
            <a:ext cx="535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گام هاي طراحي و توسعه برنامه استراتژيك </a:t>
            </a:r>
            <a:endParaRPr lang="fa-IR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9756575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7818" y="0"/>
            <a:ext cx="9351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8447" y="0"/>
            <a:ext cx="94724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7984" y="576341"/>
            <a:ext cx="443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/>
              <a:t>استراتژ های تهاجمی در بانک (</a:t>
            </a:r>
            <a:r>
              <a:rPr lang="en-US" sz="2800" dirty="0" smtClean="0"/>
              <a:t>so</a:t>
            </a:r>
            <a:r>
              <a:rPr lang="fa-IR" sz="2800" dirty="0" smtClean="0"/>
              <a:t>):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916832"/>
            <a:ext cx="784541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a-IR" sz="2800" dirty="0" smtClean="0"/>
              <a:t>نفوذ در بازار</a:t>
            </a:r>
          </a:p>
          <a:p>
            <a:pPr marL="342900" indent="-342900">
              <a:buAutoNum type="arabicPeriod"/>
            </a:pPr>
            <a:r>
              <a:rPr lang="fa-IR" sz="2800" dirty="0"/>
              <a:t> </a:t>
            </a:r>
            <a:r>
              <a:rPr lang="fa-IR" sz="2800" dirty="0" smtClean="0"/>
              <a:t>تقویت زنجیره های ارزشی</a:t>
            </a:r>
          </a:p>
          <a:p>
            <a:pPr marL="342900" indent="-342900">
              <a:buAutoNum type="arabicPeriod"/>
            </a:pPr>
            <a:r>
              <a:rPr lang="fa-IR" sz="2800" dirty="0"/>
              <a:t> </a:t>
            </a:r>
            <a:r>
              <a:rPr lang="fa-IR" sz="2800" dirty="0" smtClean="0"/>
              <a:t>اقدام جهت جذب سهم بازار مناسب</a:t>
            </a:r>
          </a:p>
          <a:p>
            <a:pPr marL="342900" indent="-342900">
              <a:buAutoNum type="arabicPeriod"/>
            </a:pPr>
            <a:r>
              <a:rPr lang="fa-IR" sz="2800" dirty="0" smtClean="0"/>
              <a:t>جلب اعتماد مشتریان </a:t>
            </a:r>
          </a:p>
          <a:p>
            <a:pPr marL="342900" indent="-342900">
              <a:buAutoNum type="arabicPeriod"/>
            </a:pPr>
            <a:r>
              <a:rPr lang="fa-IR" sz="2800" dirty="0" smtClean="0"/>
              <a:t>افزایش تعداد شعبات </a:t>
            </a:r>
          </a:p>
          <a:p>
            <a:pPr marL="342900" indent="-342900">
              <a:buAutoNum type="arabicPeriod"/>
            </a:pPr>
            <a:r>
              <a:rPr lang="fa-IR" sz="2800" dirty="0"/>
              <a:t> </a:t>
            </a:r>
            <a:r>
              <a:rPr lang="fa-IR" sz="2800" dirty="0" smtClean="0"/>
              <a:t>وام اشتغالزائی </a:t>
            </a:r>
          </a:p>
          <a:p>
            <a:pPr marL="342900" indent="-342900">
              <a:buAutoNum type="arabicPeriod"/>
            </a:pPr>
            <a:r>
              <a:rPr lang="fa-IR" sz="2800" dirty="0"/>
              <a:t> </a:t>
            </a:r>
            <a:r>
              <a:rPr lang="fa-IR" sz="2800" dirty="0" smtClean="0"/>
              <a:t>پرداخت تسهیلات برای اجرای طرح های بزرگ ملی</a:t>
            </a:r>
          </a:p>
          <a:p>
            <a:pPr marL="342900" indent="-342900">
              <a:buAutoNum type="arabicPeriod"/>
            </a:pPr>
            <a:r>
              <a:rPr lang="fa-IR" sz="2800" dirty="0" smtClean="0"/>
              <a:t>مذاکره با مشتریان  جدید و قدیمی برای سرمایه گذاری در بانک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503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4088" y="692696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/>
              <a:t>استراتژی محافظه کارانه 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891" y="1700807"/>
            <a:ext cx="883126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a-IR" sz="2400" dirty="0" smtClean="0"/>
              <a:t>ارائه خدمات بانکی الکترونیکی بی نقص به مشتریان و بهبود کیفیت و خدمات بانکی</a:t>
            </a:r>
          </a:p>
          <a:p>
            <a:pPr marL="342900" indent="-342900">
              <a:buAutoNum type="arabicPeriod"/>
            </a:pPr>
            <a:r>
              <a:rPr lang="fa-IR" sz="2400" dirty="0"/>
              <a:t> </a:t>
            </a:r>
            <a:r>
              <a:rPr lang="fa-IR" sz="2400" dirty="0" smtClean="0"/>
              <a:t>آموزش نحوه استفاده از بانکداری الکترونیکی به مردم از طریق پوستر, تلویزیون, </a:t>
            </a:r>
          </a:p>
          <a:p>
            <a:r>
              <a:rPr lang="fa-IR" sz="2400" dirty="0" smtClean="0"/>
              <a:t>رادیو, تیزرها و...</a:t>
            </a:r>
          </a:p>
          <a:p>
            <a:r>
              <a:rPr lang="fa-IR" sz="2400" dirty="0" smtClean="0"/>
              <a:t>3. آموزش خدمات نوین بانکی به کارکنان</a:t>
            </a:r>
          </a:p>
          <a:p>
            <a:r>
              <a:rPr lang="fa-IR" sz="2400" dirty="0" smtClean="0"/>
              <a:t>4. طراحی شیوا و رسای بانک</a:t>
            </a:r>
          </a:p>
          <a:p>
            <a:r>
              <a:rPr lang="fa-IR" sz="2400" dirty="0" smtClean="0"/>
              <a:t>5. دریافت بازخورد خدمات بانکی از مشتریان</a:t>
            </a:r>
          </a:p>
          <a:p>
            <a:r>
              <a:rPr lang="fa-IR" sz="2400" dirty="0" smtClean="0"/>
              <a:t>6. گسترش تبلیغات در منطقه در قالب رسانه های جمعی, پایگاه های اینترنتی, جزوات</a:t>
            </a:r>
          </a:p>
          <a:p>
            <a:r>
              <a:rPr lang="fa-IR" sz="2400" dirty="0" smtClean="0"/>
              <a:t> و کتابچه های راهنما</a:t>
            </a:r>
          </a:p>
          <a:p>
            <a:r>
              <a:rPr lang="fa-IR" sz="2400" dirty="0" smtClean="0"/>
              <a:t>7. گردش در بازار و آگاهی از فناوری های بروز جهت پیاده سازی در بانک</a:t>
            </a:r>
          </a:p>
          <a:p>
            <a:r>
              <a:rPr lang="fa-IR" sz="2400" dirty="0" smtClean="0"/>
              <a:t>8. ساده سازی و کوتاه کردن مراحل و فرایند انجام مبادلات بانکی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232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19" y="-920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16216" y="692696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/>
              <a:t>استراتژی رقابتی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5160" y="2276872"/>
            <a:ext cx="86533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dirty="0" smtClean="0"/>
              <a:t>1.بررسی چالش ها و راهکارهای موجود در محیط بانک</a:t>
            </a:r>
          </a:p>
          <a:p>
            <a:r>
              <a:rPr lang="fa-IR" sz="3600" dirty="0" smtClean="0"/>
              <a:t>2. پیاده سازی و اجرایی کردن برنامه ریزی استراتژیک</a:t>
            </a:r>
          </a:p>
          <a:p>
            <a:r>
              <a:rPr lang="fa-IR" sz="3600" dirty="0" smtClean="0"/>
              <a:t>3. جذب منابع مالی معتبر</a:t>
            </a:r>
          </a:p>
          <a:p>
            <a:r>
              <a:rPr lang="fa-IR" sz="3600" dirty="0" smtClean="0"/>
              <a:t>4. تنوع خدمات</a:t>
            </a:r>
          </a:p>
          <a:p>
            <a:r>
              <a:rPr lang="fa-IR" sz="3600" dirty="0" smtClean="0"/>
              <a:t>5. توسعه بازار بانک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3203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9" y="2420888"/>
            <a:ext cx="812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a-IR" sz="2800" dirty="0" smtClean="0"/>
              <a:t>افزایش هماری علمی با دانشگاه ها موسسات پژوهشی برای </a:t>
            </a:r>
          </a:p>
          <a:p>
            <a:pPr marL="342900" indent="-342900">
              <a:buAutoNum type="arabicPeriod"/>
            </a:pPr>
            <a:r>
              <a:rPr lang="fa-IR" sz="2800" dirty="0" smtClean="0"/>
              <a:t>بهره مندی از آخرین دستاوردهای علمی – تکنولوژی در </a:t>
            </a:r>
          </a:p>
          <a:p>
            <a:pPr marL="342900" indent="-342900"/>
            <a:r>
              <a:rPr lang="fa-IR" sz="2800" dirty="0" smtClean="0"/>
              <a:t>حوزه بانکداری الکترونیکی </a:t>
            </a:r>
          </a:p>
          <a:p>
            <a:r>
              <a:rPr lang="fa-IR" sz="2800" dirty="0" smtClean="0"/>
              <a:t>2. حفظ مشترین موجود.</a:t>
            </a:r>
          </a:p>
          <a:p>
            <a:r>
              <a:rPr lang="fa-IR" sz="2800" dirty="0" smtClean="0"/>
              <a:t>3. جذب منابع از بازار با تبلیغات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02632" y="836712"/>
            <a:ext cx="292650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/>
              <a:t>استراتژی تدافعی (</a:t>
            </a:r>
            <a:r>
              <a:rPr lang="en-US" sz="2800" dirty="0" smtClean="0"/>
              <a:t>wt</a:t>
            </a:r>
            <a:r>
              <a:rPr lang="fa-IR" sz="2800" dirty="0" smtClean="0"/>
              <a:t>):</a:t>
            </a:r>
          </a:p>
        </p:txBody>
      </p:sp>
    </p:spTree>
    <p:extLst>
      <p:ext uri="{BB962C8B-B14F-4D97-AF65-F5344CB8AC3E}">
        <p14:creationId xmlns="" xmlns:p14="http://schemas.microsoft.com/office/powerpoint/2010/main" val="23203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70234" y="836712"/>
            <a:ext cx="283763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استراتژي مورد نياز بانك :</a:t>
            </a:r>
            <a:endParaRPr lang="fa-I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2258" y="1988840"/>
            <a:ext cx="8186921" cy="28623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600" dirty="0" smtClean="0"/>
              <a:t>با توجه به ماتريس ارزيابي عوامل داخلي و خروجي، </a:t>
            </a:r>
          </a:p>
          <a:p>
            <a:r>
              <a:rPr lang="fa-IR" sz="3600" dirty="0" smtClean="0"/>
              <a:t>استراتژي هائي كه بايد مورد توجه قرار گيرند، </a:t>
            </a:r>
          </a:p>
          <a:p>
            <a:r>
              <a:rPr lang="fa-IR" sz="3600" dirty="0" smtClean="0"/>
              <a:t>استراتژي هاي </a:t>
            </a:r>
            <a:r>
              <a:rPr lang="en-US" sz="3600" b="1" dirty="0" smtClean="0"/>
              <a:t>ST</a:t>
            </a:r>
            <a:r>
              <a:rPr lang="fa-IR" sz="3600" dirty="0" smtClean="0"/>
              <a:t>( استفاده از نقاط قوت سازمان </a:t>
            </a:r>
          </a:p>
          <a:p>
            <a:r>
              <a:rPr lang="fa-IR" sz="3600" dirty="0" smtClean="0"/>
              <a:t>براي جلوگيري از مواجهه با تهديدها) است. </a:t>
            </a:r>
          </a:p>
          <a:p>
            <a:endParaRPr lang="fa-I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61741" y="620688"/>
            <a:ext cx="21002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چشم انداز آينده:</a:t>
            </a:r>
            <a:endParaRPr lang="fa-IR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4649" y="1916832"/>
            <a:ext cx="9211176" cy="36625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100" dirty="0"/>
              <a:t>ايجاد ارزش افزوده از طريق مديريت روابط با مشتريان :</a:t>
            </a:r>
          </a:p>
          <a:p>
            <a:r>
              <a:rPr lang="fa-IR" sz="2100" dirty="0"/>
              <a:t>كسب رضايت مشتريان، رمز اصلي موفقيت و بنيادي ترين ارزش براي بانك محسوب مي شود. </a:t>
            </a:r>
          </a:p>
          <a:p>
            <a:r>
              <a:rPr lang="fa-IR" sz="2100" dirty="0"/>
              <a:t>بانك ملي ايران افتخار دارد كه نه تنها تلاش كاركنان بانك، همواره موجبات خرسندي مشتريان را </a:t>
            </a:r>
            <a:r>
              <a:rPr lang="fa-IR" sz="2100" dirty="0" smtClean="0"/>
              <a:t>فراهم </a:t>
            </a:r>
          </a:p>
          <a:p>
            <a:r>
              <a:rPr lang="fa-IR" sz="2100" dirty="0" smtClean="0"/>
              <a:t>مي آورد،بلكه </a:t>
            </a:r>
            <a:r>
              <a:rPr lang="fa-IR" sz="2100" dirty="0"/>
              <a:t>كاركنان مي كوشند تا خدمات خود را به نحوي ارائه دهند كه نسبت به انتظارات </a:t>
            </a:r>
            <a:r>
              <a:rPr lang="fa-IR" sz="2100" dirty="0" smtClean="0"/>
              <a:t>مشتريان</a:t>
            </a:r>
          </a:p>
          <a:p>
            <a:r>
              <a:rPr lang="fa-IR" sz="2100" dirty="0" smtClean="0"/>
              <a:t> </a:t>
            </a:r>
            <a:r>
              <a:rPr lang="fa-IR" sz="2100" dirty="0"/>
              <a:t>از كيفيت بالاتري </a:t>
            </a:r>
            <a:r>
              <a:rPr lang="fa-IR" sz="2100" dirty="0" smtClean="0"/>
              <a:t>برخوردار </a:t>
            </a:r>
            <a:r>
              <a:rPr lang="fa-IR" sz="2100" dirty="0"/>
              <a:t>باشد.</a:t>
            </a:r>
          </a:p>
          <a:p>
            <a:r>
              <a:rPr lang="fa-IR" sz="1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a-IR" sz="2400" b="1" dirty="0"/>
              <a:t>توسعه </a:t>
            </a:r>
            <a:r>
              <a:rPr lang="fa-IR" sz="2400" b="1" dirty="0" smtClean="0"/>
              <a:t>پايدار :</a:t>
            </a:r>
            <a:endParaRPr lang="fa-IR" sz="2400" b="1" dirty="0"/>
          </a:p>
          <a:p>
            <a:r>
              <a:rPr lang="fa-IR" sz="2100" dirty="0"/>
              <a:t>صنعت بانكداري ايران در زمره صنايع اصلي در برنامه هاي خصوصي سازي دولت به شمار مي رود. </a:t>
            </a:r>
          </a:p>
          <a:p>
            <a:r>
              <a:rPr lang="fa-IR" sz="2100" dirty="0"/>
              <a:t>از همين رو بانك ملي ايران در راستاي ابقاء موقعيت خويش برنامه هاي مدوني </a:t>
            </a:r>
            <a:r>
              <a:rPr lang="fa-IR" sz="2100" dirty="0" smtClean="0"/>
              <a:t>درجهت </a:t>
            </a:r>
            <a:r>
              <a:rPr lang="fa-IR" sz="2100" dirty="0"/>
              <a:t>مديريت </a:t>
            </a:r>
            <a:r>
              <a:rPr lang="fa-IR" sz="2100" dirty="0" smtClean="0"/>
              <a:t>وتعديل </a:t>
            </a:r>
            <a:endParaRPr lang="fa-IR" sz="2100" dirty="0"/>
          </a:p>
          <a:p>
            <a:r>
              <a:rPr lang="fa-IR" sz="2100" dirty="0"/>
              <a:t>هزينه ها، بالا بردن سطح بهره وري و ارائه طيف وسيعي از محصولات و خدمات جهت پاسخگوئي </a:t>
            </a:r>
            <a:r>
              <a:rPr lang="fa-IR" sz="2100" dirty="0" smtClean="0"/>
              <a:t>به</a:t>
            </a:r>
          </a:p>
          <a:p>
            <a:r>
              <a:rPr lang="fa-IR" sz="2100" dirty="0" smtClean="0"/>
              <a:t> </a:t>
            </a:r>
            <a:r>
              <a:rPr lang="fa-IR" sz="2100" dirty="0"/>
              <a:t>نيازهاي </a:t>
            </a:r>
            <a:r>
              <a:rPr lang="fa-IR" sz="2100" dirty="0" smtClean="0"/>
              <a:t>مشتريان </a:t>
            </a:r>
            <a:r>
              <a:rPr lang="fa-IR" sz="2100" dirty="0"/>
              <a:t>در دست اقدام دارد.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585043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55776" y="908720"/>
            <a:ext cx="535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گام هاي طراحي و توسعه برنامه استراتژيك </a:t>
            </a:r>
            <a:endParaRPr lang="fa-IR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61902" y="1844824"/>
            <a:ext cx="9121471" cy="472437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b="1" dirty="0"/>
              <a:t>توسعه منابع </a:t>
            </a:r>
            <a:r>
              <a:rPr lang="fa-IR" sz="2400" b="1" dirty="0" smtClean="0"/>
              <a:t>انساني :</a:t>
            </a:r>
            <a:endParaRPr lang="fa-IR" sz="2400" b="1" dirty="0"/>
          </a:p>
          <a:p>
            <a:r>
              <a:rPr lang="fa-IR" sz="2100" dirty="0" smtClean="0"/>
              <a:t>توسعه منابه انساني از طريق سازماندهي آموزش، از مهمترين اهداف بانك به شمار مي آيد. وتمام تلاش</a:t>
            </a:r>
          </a:p>
          <a:p>
            <a:r>
              <a:rPr lang="fa-IR" sz="2100" dirty="0" smtClean="0"/>
              <a:t> خود را براي جذب، آموزش و حفظ نيروهاي لايق و خبره براي پيشبرد اهداف بانك و جلب رضايت </a:t>
            </a:r>
          </a:p>
          <a:p>
            <a:r>
              <a:rPr lang="fa-IR" sz="2100" dirty="0" smtClean="0"/>
              <a:t>مشتريان به كار مي گيرد.</a:t>
            </a:r>
          </a:p>
          <a:p>
            <a:endParaRPr lang="fa-IR" sz="2000" dirty="0"/>
          </a:p>
          <a:p>
            <a:r>
              <a:rPr lang="fa-IR" sz="2400" b="1" dirty="0"/>
              <a:t>انعطاف پذيري سازمان : </a:t>
            </a:r>
          </a:p>
          <a:p>
            <a:r>
              <a:rPr lang="fa-IR" sz="2100" dirty="0"/>
              <a:t>براي بالا بردن سطح كارائي عملياتي، تعدد سطوح سازماني مي بايست كاهش يابد و تشريفات اداري به </a:t>
            </a:r>
            <a:endParaRPr lang="fa-IR" sz="2100" dirty="0" smtClean="0"/>
          </a:p>
          <a:p>
            <a:r>
              <a:rPr lang="fa-IR" sz="2100" dirty="0" smtClean="0"/>
              <a:t>حداقل </a:t>
            </a:r>
            <a:r>
              <a:rPr lang="fa-IR" sz="2100" dirty="0"/>
              <a:t>برسد. </a:t>
            </a:r>
            <a:r>
              <a:rPr lang="fa-IR" sz="2100" dirty="0" smtClean="0"/>
              <a:t>ارتباطات </a:t>
            </a:r>
            <a:r>
              <a:rPr lang="fa-IR" sz="2100" dirty="0"/>
              <a:t>سريع و بهينه در زنجيره سازماني منجر به سهولت بيشتر در ارائه خدمات به </a:t>
            </a:r>
            <a:endParaRPr lang="fa-IR" sz="2100" dirty="0" smtClean="0"/>
          </a:p>
          <a:p>
            <a:r>
              <a:rPr lang="fa-IR" sz="2100" dirty="0" smtClean="0"/>
              <a:t>مشتريان </a:t>
            </a:r>
            <a:r>
              <a:rPr lang="fa-IR" sz="2100" dirty="0"/>
              <a:t>مي گردد.</a:t>
            </a:r>
          </a:p>
          <a:p>
            <a:endParaRPr lang="fa-IR" sz="2000" dirty="0"/>
          </a:p>
          <a:p>
            <a:r>
              <a:rPr lang="fa-IR" sz="2400" b="1" dirty="0"/>
              <a:t>مديريت هزينه </a:t>
            </a:r>
            <a:r>
              <a:rPr lang="fa-IR" sz="2400" dirty="0" smtClean="0"/>
              <a:t>:</a:t>
            </a:r>
          </a:p>
          <a:p>
            <a:r>
              <a:rPr lang="fa-IR" sz="2100" dirty="0"/>
              <a:t>از جمله اهداف اصلي بانك در سالهاي آتي جهت رسيدن به بالاترين درجه سودآوري و حمايت از منافع </a:t>
            </a:r>
          </a:p>
          <a:p>
            <a:r>
              <a:rPr lang="fa-IR" sz="2100" dirty="0"/>
              <a:t>سپرده گذاران و سهامداران،عبارتست از منطقي كردن هزينه ها و تلاش جدي براي اجراي سياست </a:t>
            </a:r>
            <a:endParaRPr lang="fa-IR" sz="2100" dirty="0" smtClean="0"/>
          </a:p>
          <a:p>
            <a:r>
              <a:rPr lang="fa-IR" sz="2100" dirty="0" smtClean="0"/>
              <a:t>كنترل </a:t>
            </a:r>
            <a:r>
              <a:rPr lang="fa-IR" sz="2100" dirty="0"/>
              <a:t>بودجه</a:t>
            </a:r>
          </a:p>
        </p:txBody>
      </p:sp>
      <p:sp>
        <p:nvSpPr>
          <p:cNvPr id="7" name="Rectangle 6"/>
          <p:cNvSpPr/>
          <p:nvPr/>
        </p:nvSpPr>
        <p:spPr>
          <a:xfrm>
            <a:off x="6258972" y="764704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چشم انداز آينده:</a:t>
            </a:r>
            <a:endParaRPr lang="fa-IR" sz="2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55576" y="2780928"/>
            <a:ext cx="76017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8800" dirty="0" smtClean="0">
                <a:latin typeface="IranNastaliq" pitchFamily="18" charset="0"/>
                <a:cs typeface="IranNastaliq" pitchFamily="18" charset="0"/>
              </a:rPr>
              <a:t>پشتوانه بانك ملي ايران، اعتماد مردم است.</a:t>
            </a:r>
            <a:endParaRPr lang="fa-IR" sz="8800" dirty="0"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1209" y="836712"/>
            <a:ext cx="172194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معرفي بانك: </a:t>
            </a:r>
            <a:endParaRPr lang="fa-IR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628800"/>
            <a:ext cx="9144000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fa-IR" sz="2300" dirty="0" smtClean="0">
                <a:latin typeface="Arial" pitchFamily="34" charset="0"/>
                <a:cs typeface="Arial" pitchFamily="34" charset="0"/>
              </a:rPr>
              <a:t>روز سه شنبه 20 شهریور سال 1307 هجري شمسي نقطه عطفي در تاريخ اقتصادي و بانكداري ايران محسوب مي شود.</a:t>
            </a:r>
          </a:p>
          <a:p>
            <a:r>
              <a:rPr lang="fa-IR" sz="2300" dirty="0" smtClean="0">
                <a:latin typeface="Arial" pitchFamily="34" charset="0"/>
                <a:cs typeface="Arial" pitchFamily="34" charset="0"/>
              </a:rPr>
              <a:t> از آن لحاظ كه در اين سال پس از حدود 40 سال تسلط كشورهاي خارجي بر صنعت بانكداري</a:t>
            </a:r>
          </a:p>
          <a:p>
            <a:r>
              <a:rPr lang="fa-IR" sz="2300" dirty="0" smtClean="0">
                <a:latin typeface="Arial" pitchFamily="34" charset="0"/>
                <a:cs typeface="Arial" pitchFamily="34" charset="0"/>
              </a:rPr>
              <a:t> ايران، بانك ملي ايران به عنوان اولين بانك تجاري افتتاح شد.</a:t>
            </a:r>
          </a:p>
          <a:p>
            <a:r>
              <a:rPr lang="fa-IR" sz="2300" dirty="0" smtClean="0">
                <a:latin typeface="Arial" pitchFamily="34" charset="0"/>
                <a:cs typeface="Arial" pitchFamily="34" charset="0"/>
              </a:rPr>
              <a:t> در سال 1310 با تصويب مجلس حق انتشار اسكناس به بانك ملي سپرده شد.به دنبال آن بانك  ملی عملا مسئوليت عمليات بانك مركزي را در كشور عهده دار شد و فعاليتهائي از قبيل انجام عمليات بانكي دولت، تنظيم گردش پول، حفاظت از ارزش پول، تنظيم مقررات مربوط به اعتبارات، نظارت بر تراز پرداختها و همچنين نظارت بر سيستم بانكي كشور نيز به اين بانك محول گرديد.</a:t>
            </a:r>
          </a:p>
          <a:p>
            <a:r>
              <a:rPr lang="fa-IR" sz="2300" dirty="0" smtClean="0">
                <a:latin typeface="Arial" pitchFamily="34" charset="0"/>
                <a:cs typeface="Arial" pitchFamily="34" charset="0"/>
              </a:rPr>
              <a:t>در سال 1329 با تصويب اساسنامه بانكي و پولي ايران توسط مجلس، بانك مركزي تاسيس شد.</a:t>
            </a:r>
          </a:p>
          <a:p>
            <a:r>
              <a:rPr lang="fa-IR" sz="2300" dirty="0" smtClean="0">
                <a:latin typeface="Arial" pitchFamily="34" charset="0"/>
                <a:cs typeface="Arial" pitchFamily="34" charset="0"/>
              </a:rPr>
              <a:t>اين امر فرصتي بود براي بانك ملي تا به توسعه فعاليتهاي تجاري خود بپردازد. </a:t>
            </a:r>
            <a:endParaRPr lang="fa-IR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184" y="1628800"/>
            <a:ext cx="8957901" cy="378565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همزمان با پيروزي انقلاب اسلامي در سال 1357 كليه بانكهاي كشور ملي اعلام شدند.</a:t>
            </a:r>
          </a:p>
          <a:p>
            <a:r>
              <a:rPr lang="fa-IR" sz="2400" dirty="0" smtClean="0"/>
              <a:t> بنابراين 9 بانك جديد جانشين 36 بانك موجود شدند. و همزمان با ملي شدن بانكها، </a:t>
            </a:r>
          </a:p>
          <a:p>
            <a:r>
              <a:rPr lang="fa-IR" sz="2400" dirty="0" smtClean="0"/>
              <a:t>مطالعات در خصوص اسلامي كردن سيستم بانكي نيز آغاز و نهايتا منجر به شكل گيري</a:t>
            </a:r>
          </a:p>
          <a:p>
            <a:r>
              <a:rPr lang="fa-IR" sz="2400" dirty="0" smtClean="0"/>
              <a:t> ‹‹ قانون بانكداري بدون ربا›› و تصويب آن در سال 1362 گرديد. </a:t>
            </a:r>
            <a:endParaRPr lang="fa-IR" sz="2400" dirty="0"/>
          </a:p>
          <a:p>
            <a:r>
              <a:rPr lang="fa-IR" sz="2400" dirty="0" smtClean="0"/>
              <a:t>بانک ملی در حال حاضر نزدیک به 3500 شعبه در داخل و 7 شعبه در خارج از کشور</a:t>
            </a:r>
          </a:p>
          <a:p>
            <a:r>
              <a:rPr lang="fa-IR" sz="2400" dirty="0" smtClean="0"/>
              <a:t> و تعداد 930 شعبه نیز در امر ارائه خدمات ارزی مشغول فعالیت هستند.</a:t>
            </a:r>
          </a:p>
          <a:p>
            <a:r>
              <a:rPr lang="fa-IR" sz="2400" dirty="0" smtClean="0"/>
              <a:t> ( سایت بانک : </a:t>
            </a:r>
            <a:r>
              <a:rPr lang="en-US" sz="2400" dirty="0" smtClean="0"/>
              <a:t>http: //www.bmi.ir</a:t>
            </a:r>
            <a:r>
              <a:rPr lang="fa-IR" sz="2400" dirty="0" smtClean="0"/>
              <a:t> )</a:t>
            </a:r>
          </a:p>
          <a:p>
            <a:r>
              <a:rPr lang="fa-IR" sz="2400" dirty="0" smtClean="0"/>
              <a:t>بانک ملی با 88 سال سابقه نقش به سزائی در توسعه اقتصادی ایران داشته است.</a:t>
            </a:r>
          </a:p>
          <a:p>
            <a:r>
              <a:rPr lang="fa-IR" sz="2400" dirty="0" smtClean="0"/>
              <a:t>اقدامات بانک ملی همسو با سیاست های دولت محترم برای خروج از رکود است و</a:t>
            </a:r>
          </a:p>
          <a:p>
            <a:r>
              <a:rPr lang="fa-IR" sz="2400" dirty="0" smtClean="0"/>
              <a:t> گام های مهمی برای راه اندازی طرح های راکد و نیمه تمام برداشته است.</a:t>
            </a:r>
            <a:endParaRPr lang="fa-I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671989"/>
            <a:ext cx="1502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معرفي بانك: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92088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19" y="476672"/>
            <a:ext cx="82496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latin typeface="Arial" pitchFamily="34" charset="0"/>
                <a:cs typeface="Arial" pitchFamily="34" charset="0"/>
              </a:rPr>
              <a:t>مستندات و اسناد بالادستي كه در تدوين برنامه چهارساله بانك و اجراي طرح تحول بانك ملي ايران در نظر گرفته شده است عبارتند از:</a:t>
            </a:r>
            <a:endParaRPr lang="fa-I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34481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6136" y="620688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</a:rPr>
              <a:t>مرحله تطبیق و مقایسه :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0614" y="1720840"/>
            <a:ext cx="91005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پس از تدوین استراتژی از ماتریس </a:t>
            </a:r>
            <a:r>
              <a:rPr lang="en-US" sz="2400" dirty="0" err="1" smtClean="0"/>
              <a:t>swot</a:t>
            </a:r>
            <a:r>
              <a:rPr lang="fa-IR" sz="2400" dirty="0" smtClean="0"/>
              <a:t> کمک گرفته می شود. با استفاده از این ماتریس </a:t>
            </a:r>
          </a:p>
          <a:p>
            <a:r>
              <a:rPr lang="fa-IR" sz="2400" dirty="0" smtClean="0"/>
              <a:t>مفروضات با یکدیگر مقایسه می شود. و از این مقایسه، استراتژی مناسب به دست می آید. </a:t>
            </a:r>
          </a:p>
          <a:p>
            <a:r>
              <a:rPr lang="fa-IR" sz="2400" dirty="0" smtClean="0"/>
              <a:t>این اولویت بندی تعیین می کند که کدام یک از استزاتژی ها بانک باید در مرحله ی اجرا</a:t>
            </a:r>
          </a:p>
          <a:p>
            <a:r>
              <a:rPr lang="fa-IR" sz="2400" dirty="0" smtClean="0"/>
              <a:t> بیش تر مورد توجه واقع شود. </a:t>
            </a:r>
          </a:p>
          <a:p>
            <a:r>
              <a:rPr lang="fa-IR" sz="2400" dirty="0" smtClean="0"/>
              <a:t>روش سوات, تفکری است سیستماتیک برای تشخیص جامع و کامل از عوامل موثر مربوط</a:t>
            </a:r>
          </a:p>
          <a:p>
            <a:r>
              <a:rPr lang="fa-IR" sz="2400" dirty="0" smtClean="0"/>
              <a:t> به یک مجصول جدید, تکنولوژی مدیریت و یا برنامه ریزی است. </a:t>
            </a:r>
          </a:p>
          <a:p>
            <a:r>
              <a:rPr lang="fa-IR" sz="2400" dirty="0" smtClean="0"/>
              <a:t>تحلیل نقاط قوت, ضعف, فرصت ها و تهدیدات, ابزار کاربردی گسترده ی تحلیل محیط </a:t>
            </a:r>
          </a:p>
          <a:p>
            <a:r>
              <a:rPr lang="fa-IR" sz="2400" dirty="0" smtClean="0"/>
              <a:t>داخلی و خارجی به منظور کسب موفقیت در پشتیبانی و ارائه روشی سیستماتیک برای</a:t>
            </a:r>
          </a:p>
          <a:p>
            <a:r>
              <a:rPr lang="fa-IR" sz="2400" dirty="0" smtClean="0"/>
              <a:t>موقعیت های تصمیم گیری استراتژی به شمار می آید.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882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2044</Words>
  <Application>Microsoft Office PowerPoint</Application>
  <PresentationFormat>On-screen Show (4:3)</PresentationFormat>
  <Paragraphs>189</Paragraphs>
  <Slides>41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nafti</dc:creator>
  <cp:lastModifiedBy>nafti</cp:lastModifiedBy>
  <cp:revision>67</cp:revision>
  <dcterms:created xsi:type="dcterms:W3CDTF">2016-10-18T12:10:58Z</dcterms:created>
  <dcterms:modified xsi:type="dcterms:W3CDTF">2016-10-22T05:20:59Z</dcterms:modified>
</cp:coreProperties>
</file>